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0BAC78-494A-49F9-B868-111B1F256D70}">
  <a:tblStyle styleId="{0C0BAC78-494A-49F9-B868-111B1F256D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ate.com/technology/2018/03/apps-cant-stop-exes-who-use-technology-for-stalking.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16-08-05/hacked-bitcoin-exchange-says-it-will-spread-losses-among-user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840728b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840728b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Soon, we will get into really technical details and attacks and learn to actually exploit (and defend) computer systems</a:t>
            </a:r>
            <a:endParaRPr/>
          </a:p>
          <a:p>
            <a:pPr indent="-298450" lvl="0" marL="457200" rtl="0" algn="l">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e8181bfc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e8181bfc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840728b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840728b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840728bb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840728bb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840728bb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840728b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 your phone into a bug and location tracker: its easy if your phone is in their hands and they know the password...</a:t>
            </a:r>
            <a:endParaRPr/>
          </a:p>
          <a:p>
            <a:pPr indent="0" lvl="0" marL="0" rtl="0" algn="l">
              <a:spcBef>
                <a:spcPts val="0"/>
              </a:spcBef>
              <a:spcAft>
                <a:spcPts val="0"/>
              </a:spcAft>
              <a:buNone/>
            </a:pPr>
            <a:r>
              <a:rPr lang="en"/>
              <a:t>I had a colleague who's ex broke into his Facebook account: by abusing the 3-friends password reset option</a:t>
            </a:r>
            <a:endParaRPr/>
          </a:p>
          <a:p>
            <a:pPr indent="0" lvl="0" marL="0" rtl="0" algn="l">
              <a:spcBef>
                <a:spcPts val="0"/>
              </a:spcBef>
              <a:spcAft>
                <a:spcPts val="0"/>
              </a:spcAft>
              <a:buNone/>
            </a:pPr>
            <a:r>
              <a:rPr lang="en"/>
              <a:t>A good summary from Karen Levy </a:t>
            </a:r>
            <a:r>
              <a:rPr lang="en" u="sng">
                <a:solidFill>
                  <a:schemeClr val="hlink"/>
                </a:solidFill>
                <a:hlinkClick r:id="rId2"/>
              </a:rPr>
              <a:t>https://slate.com/technology/2018/03/apps-cant-stop-exes-who-use-technology-for-stalking.html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840728bb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840728b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840728bb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840728b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Interacting with systems: You may not always detect the attacker probing your systems before launching an attack</a:t>
            </a:r>
            <a:endParaRPr/>
          </a:p>
          <a:p>
            <a:pPr indent="-298450" lvl="0" marL="457200" rtl="0" algn="l">
              <a:spcBef>
                <a:spcPts val="0"/>
              </a:spcBef>
              <a:spcAft>
                <a:spcPts val="0"/>
              </a:spcAft>
              <a:buSzPts val="1100"/>
              <a:buChar char="●"/>
            </a:pPr>
            <a:r>
              <a:rPr lang="en"/>
              <a:t>Resources: The NSA can mount a larger-scale attack than an individual criminal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840728bb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840728b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840728b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840728b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840728bb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840728bb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c5f6ed27a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c5f6ed27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840728bb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840728bb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840728bb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840728bb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840728bb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840728bb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840728b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840728bb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is no patch for human stupidity”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don't loath C and C++ by the time this class is over we have failed”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840728bb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840728bb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840728bb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840728bb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840728bb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840728bb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Callback to exam security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840728bb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840728bb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840728bb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840728bb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840728bb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840728bb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Callback to exam security (again)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ca84a4d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ca84a4d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840728bb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840728bb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love it, back it up!”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840728bb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840728bb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https://www.bloomberg.com/news/articles/2016-08-05/hacked-bitcoin-exchange-says-it-will-spread-losses-among-users</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840728bb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840728bb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840728bb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840728bb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840728bb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840728bb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840728bb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840728bb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840728bb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840728bb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840728bb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840728bb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840728bb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3840728bb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840728bb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840728bb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c5f6ed27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c5f6ed27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840728bb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3840728bb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840728bb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840728bb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840728bb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840728bb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840728bb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840728bb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endParaRPr/>
          </a:p>
          <a:p>
            <a:pPr indent="0" lvl="0" marL="0" rtl="0" algn="l">
              <a:spcBef>
                <a:spcPts val="0"/>
              </a:spcBef>
              <a:spcAft>
                <a:spcPts val="0"/>
              </a:spcAft>
              <a:buNone/>
            </a:pPr>
            <a:r>
              <a:rPr lang="en"/>
              <a:t>What security principle are we relying upon, to prevent unauthorized launches?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840728bb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840728bb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840728bb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3840728bb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840728bb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3840728bb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840728bb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3840728bb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840728bb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840728bb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840728bb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840728bb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c5f6ed27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c5f6ed27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840728bb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840728bb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840728bb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840728bb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840728bb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840728bb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3840728bb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3840728bb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840728bb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3840728bb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840728bb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840728bb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840728bb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3840728bb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840728bbe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3840728bbe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840728bbe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840728bb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3840728bb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3840728bb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c5f6ed27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c5f6ed27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3840728bbe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3840728bbe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c5f6ed27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c5f6ed27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Identity Theft Resource Center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b4fae0df3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b4fae0df3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c5f6ed27a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c5f6ed27a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 can kill you, don’t connect it to the Internet!” ~Nick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0" y="1429000"/>
            <a:ext cx="8520600" cy="1410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91790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Optional">
  <p:cSld name="TITLE_AND_TWO_COLUMNS_1">
    <p:bg>
      <p:bgPr>
        <a:solidFill>
          <a:srgbClr val="A4C2F4"/>
        </a:solid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1"/>
          <p:cNvSpPr txBox="1"/>
          <p:nvPr>
            <p:ph idx="1" type="body"/>
          </p:nvPr>
        </p:nvSpPr>
        <p:spPr>
          <a:xfrm>
            <a:off x="198500"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11"/>
          <p:cNvSpPr txBox="1"/>
          <p:nvPr>
            <p:ph idx="2" type="body"/>
          </p:nvPr>
        </p:nvSpPr>
        <p:spPr>
          <a:xfrm>
            <a:off x="4588175"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Optional">
  <p:cSld name="TITLE_ONLY_1">
    <p:bg>
      <p:bgPr>
        <a:solidFill>
          <a:srgbClr val="A4C2F4"/>
        </a:solidFill>
      </p:bgPr>
    </p:bg>
    <p:spTree>
      <p:nvGrpSpPr>
        <p:cNvPr id="49" name="Shape 49"/>
        <p:cNvGrpSpPr/>
        <p:nvPr/>
      </p:nvGrpSpPr>
      <p:grpSpPr>
        <a:xfrm>
          <a:off x="0" y="0"/>
          <a:ext cx="0" cy="0"/>
          <a:chOff x="0" y="0"/>
          <a:chExt cx="0" cy="0"/>
        </a:xfrm>
      </p:grpSpPr>
      <p:sp>
        <p:nvSpPr>
          <p:cNvPr id="50" name="Google Shape;50;p12"/>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Optional">
  <p:cSld name="ONE_COLUMN_TEXT_1">
    <p:bg>
      <p:bgPr>
        <a:solidFill>
          <a:srgbClr val="A4C2F4"/>
        </a:solidFill>
      </p:bgPr>
    </p:bg>
    <p:spTree>
      <p:nvGrpSpPr>
        <p:cNvPr id="52" name="Shape 52"/>
        <p:cNvGrpSpPr/>
        <p:nvPr/>
      </p:nvGrpSpPr>
      <p:grpSpPr>
        <a:xfrm>
          <a:off x="0" y="0"/>
          <a:ext cx="0" cy="0"/>
          <a:chOff x="0" y="0"/>
          <a:chExt cx="0" cy="0"/>
        </a:xfrm>
      </p:grpSpPr>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Optional">
  <p:cSld name="CUSTOM_1">
    <p:bg>
      <p:bgPr>
        <a:solidFill>
          <a:srgbClr val="A4C2F4"/>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5"/>
          <p:cNvSpPr txBox="1"/>
          <p:nvPr>
            <p:ph idx="1" type="body"/>
          </p:nvPr>
        </p:nvSpPr>
        <p:spPr>
          <a:xfrm>
            <a:off x="198500"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 name="Google Shape;25;p5"/>
          <p:cNvSpPr txBox="1"/>
          <p:nvPr>
            <p:ph idx="2" type="body"/>
          </p:nvPr>
        </p:nvSpPr>
        <p:spPr>
          <a:xfrm>
            <a:off x="4588175"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7"/>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
    <p:spTree>
      <p:nvGrpSpPr>
        <p:cNvPr id="33" name="Shape 33"/>
        <p:cNvGrpSpPr/>
        <p:nvPr/>
      </p:nvGrpSpPr>
      <p:grpSpPr>
        <a:xfrm>
          <a:off x="0" y="0"/>
          <a:ext cx="0" cy="0"/>
          <a:chOff x="0" y="0"/>
          <a:chExt cx="0" cy="0"/>
        </a:xfrm>
      </p:grpSpPr>
      <p:sp>
        <p:nvSpPr>
          <p:cNvPr id="34" name="Google Shape;34;p8"/>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8"/>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Optional">
  <p:cSld name="SECTION_HEADER_1">
    <p:bg>
      <p:bgPr>
        <a:solidFill>
          <a:srgbClr val="A4C2F4"/>
        </a:solidFill>
      </p:bgPr>
    </p:bg>
    <p:spTree>
      <p:nvGrpSpPr>
        <p:cNvPr id="37" name="Shape 37"/>
        <p:cNvGrpSpPr/>
        <p:nvPr/>
      </p:nvGrpSpPr>
      <p:grpSpPr>
        <a:xfrm>
          <a:off x="0" y="0"/>
          <a:ext cx="0" cy="0"/>
          <a:chOff x="0" y="0"/>
          <a:chExt cx="0" cy="0"/>
        </a:xfrm>
      </p:grpSpPr>
      <p:sp>
        <p:nvSpPr>
          <p:cNvPr id="38" name="Google Shape;38;p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Optional">
  <p:cSld name="TITLE_AND_BODY_1">
    <p:bg>
      <p:bgPr>
        <a:solidFill>
          <a:srgbClr val="A4C2F4"/>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1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2700" y="27087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198500" y="124682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Char char="●"/>
              <a:defRPr sz="18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r>
              <a:rPr lang="en"/>
              <a:t>#</a:t>
            </a:r>
            <a:endParaRPr/>
          </a:p>
        </p:txBody>
      </p:sp>
      <p:sp>
        <p:nvSpPr>
          <p:cNvPr id="9" name="Google Shape;9;p1"/>
          <p:cNvSpPr/>
          <p:nvPr/>
        </p:nvSpPr>
        <p:spPr>
          <a:xfrm>
            <a:off x="0" y="1017725"/>
            <a:ext cx="9144000" cy="111600"/>
          </a:xfrm>
          <a:prstGeom prst="rect">
            <a:avLst/>
          </a:prstGeom>
          <a:gradFill>
            <a:gsLst>
              <a:gs pos="0">
                <a:schemeClr val="dk1"/>
              </a:gs>
              <a:gs pos="100000">
                <a:srgbClr val="E85C5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
                <a:solidFill>
                  <a:schemeClr val="lt1"/>
                </a:solidFill>
              </a:rPr>
              <a:t>CSE 405</a:t>
            </a:r>
            <a:endParaRPr b="1" sz="600">
              <a:solidFill>
                <a:schemeClr val="lt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jpg"/><Relationship Id="rId4" Type="http://schemas.openxmlformats.org/officeDocument/2006/relationships/image" Target="../media/image18.pn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www.bloomberg.com/news/articles/2016-08-05/hacked-bitcoin-exchange-says-it-will-spread-losses-among-users" TargetMode="Externa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jp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6.jpg"/><Relationship Id="rId4"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0.jpg"/><Relationship Id="rId4" Type="http://schemas.openxmlformats.org/officeDocument/2006/relationships/image" Target="../media/image43.jpg"/><Relationship Id="rId5" Type="http://schemas.openxmlformats.org/officeDocument/2006/relationships/image" Target="../media/image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3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7.jpg"/><Relationship Id="rId4" Type="http://schemas.openxmlformats.org/officeDocument/2006/relationships/image" Target="../media/image3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washingtonpost.com/business/economy/fbi-probe-of-plane-hack-sparks-worries-over-flight-safety/2015/05/18/8f75e662-fd69-11e4-805c-c3f407e5a9e9_story.html" TargetMode="External"/><Relationship Id="rId4" Type="http://schemas.openxmlformats.org/officeDocument/2006/relationships/image" Target="../media/image7.png"/><Relationship Id="rId5" Type="http://schemas.openxmlformats.org/officeDocument/2006/relationships/hyperlink" Target="https://www.pcworld.com/article/2012779/pacemaker-hack-can-kill-via-laptop.html" TargetMode="External"/><Relationship Id="rId6"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pcworld.com/article/2012779/pacemaker-hack-can-kill-via-laptop.html" TargetMode="External"/><Relationship Id="rId4" Type="http://schemas.openxmlformats.org/officeDocument/2006/relationships/image" Target="../media/image3.png"/><Relationship Id="rId5" Type="http://schemas.openxmlformats.org/officeDocument/2006/relationships/hyperlink" Target="https://money.com/data-breach-identity-theft-jp-morgan-kmart-staples/" TargetMode="External"/><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sj.com/articles/americas-electric-grid-has-a-vulnerable-back-doorand-russia-walked-through-it-11547137112" TargetMode="External"/><Relationship Id="rId4" Type="http://schemas.openxmlformats.org/officeDocument/2006/relationships/image" Target="../media/image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slate.com/business/2014/01/hackers-use-a-refrigerator-to-attack-businesses.htm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ctrTitle"/>
          </p:nvPr>
        </p:nvSpPr>
        <p:spPr>
          <a:xfrm>
            <a:off x="311700" y="1429000"/>
            <a:ext cx="8520600" cy="141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and Security Principles</a:t>
            </a:r>
            <a:endParaRPr/>
          </a:p>
        </p:txBody>
      </p:sp>
      <p:sp>
        <p:nvSpPr>
          <p:cNvPr id="65" name="Google Shape;65;p15"/>
          <p:cNvSpPr txBox="1"/>
          <p:nvPr>
            <p:ph idx="1" type="subTitle"/>
          </p:nvPr>
        </p:nvSpPr>
        <p:spPr>
          <a:xfrm>
            <a:off x="311700" y="2917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CSE 406 July 2023 - </a:t>
            </a:r>
            <a:r>
              <a:rPr lang="en"/>
              <a:t>Lecture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Security Principles</a:t>
            </a:r>
            <a:endParaRPr/>
          </a:p>
        </p:txBody>
      </p:sp>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4"/>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Half of Today</a:t>
            </a:r>
            <a:r>
              <a:rPr lang="en"/>
              <a:t>: Security Principles</a:t>
            </a:r>
            <a:endParaRPr/>
          </a:p>
        </p:txBody>
      </p:sp>
      <p:sp>
        <p:nvSpPr>
          <p:cNvPr id="148" name="Google Shape;148;p2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Security principles</a:t>
            </a:r>
            <a:endParaRPr/>
          </a:p>
          <a:p>
            <a:pPr indent="-317500" lvl="1" marL="914400" rtl="0" algn="l">
              <a:spcBef>
                <a:spcPts val="0"/>
              </a:spcBef>
              <a:spcAft>
                <a:spcPts val="0"/>
              </a:spcAft>
              <a:buSzPts val="1400"/>
              <a:buChar char="○"/>
            </a:pPr>
            <a:r>
              <a:rPr lang="en"/>
              <a:t>Know your threat model</a:t>
            </a:r>
            <a:endParaRPr/>
          </a:p>
          <a:p>
            <a:pPr indent="-317500" lvl="1" marL="914400" rtl="0" algn="l">
              <a:spcBef>
                <a:spcPts val="0"/>
              </a:spcBef>
              <a:spcAft>
                <a:spcPts val="0"/>
              </a:spcAft>
              <a:buSzPts val="1400"/>
              <a:buChar char="○"/>
            </a:pPr>
            <a:r>
              <a:rPr lang="en"/>
              <a:t>Consider human factors</a:t>
            </a:r>
            <a:endParaRPr/>
          </a:p>
          <a:p>
            <a:pPr indent="-317500" lvl="1" marL="914400" rtl="0" algn="l">
              <a:spcBef>
                <a:spcPts val="0"/>
              </a:spcBef>
              <a:spcAft>
                <a:spcPts val="0"/>
              </a:spcAft>
              <a:buSzPts val="1400"/>
              <a:buChar char="○"/>
            </a:pPr>
            <a:r>
              <a:rPr lang="en"/>
              <a:t>Security is economics</a:t>
            </a:r>
            <a:endParaRPr/>
          </a:p>
          <a:p>
            <a:pPr indent="-317500" lvl="1" marL="914400" rtl="0" algn="l">
              <a:spcBef>
                <a:spcPts val="0"/>
              </a:spcBef>
              <a:spcAft>
                <a:spcPts val="0"/>
              </a:spcAft>
              <a:buSzPts val="1400"/>
              <a:buChar char="○"/>
            </a:pPr>
            <a:r>
              <a:rPr lang="en"/>
              <a:t>Detect if you can’t prevent</a:t>
            </a:r>
            <a:endParaRPr/>
          </a:p>
          <a:p>
            <a:pPr indent="-317500" lvl="1" marL="914400" rtl="0" algn="l">
              <a:spcBef>
                <a:spcPts val="0"/>
              </a:spcBef>
              <a:spcAft>
                <a:spcPts val="0"/>
              </a:spcAft>
              <a:buSzPts val="1400"/>
              <a:buChar char="○"/>
            </a:pPr>
            <a:r>
              <a:rPr lang="en"/>
              <a:t>Defense in depth</a:t>
            </a:r>
            <a:endParaRPr/>
          </a:p>
          <a:p>
            <a:pPr indent="-317500" lvl="1" marL="914400" rtl="0" algn="l">
              <a:spcBef>
                <a:spcPts val="0"/>
              </a:spcBef>
              <a:spcAft>
                <a:spcPts val="0"/>
              </a:spcAft>
              <a:buSzPts val="1400"/>
              <a:buChar char="○"/>
            </a:pPr>
            <a:r>
              <a:rPr lang="en"/>
              <a:t>Least privilege</a:t>
            </a:r>
            <a:endParaRPr/>
          </a:p>
          <a:p>
            <a:pPr indent="-317500" lvl="1" marL="914400" rtl="0" algn="l">
              <a:spcBef>
                <a:spcPts val="0"/>
              </a:spcBef>
              <a:spcAft>
                <a:spcPts val="0"/>
              </a:spcAft>
              <a:buSzPts val="1400"/>
              <a:buChar char="○"/>
            </a:pPr>
            <a:r>
              <a:rPr lang="en"/>
              <a:t>Separation of responsibility</a:t>
            </a:r>
            <a:endParaRPr/>
          </a:p>
          <a:p>
            <a:pPr indent="-317500" lvl="1" marL="914400" rtl="0" algn="l">
              <a:spcBef>
                <a:spcPts val="0"/>
              </a:spcBef>
              <a:spcAft>
                <a:spcPts val="0"/>
              </a:spcAft>
              <a:buSzPts val="1400"/>
              <a:buChar char="○"/>
            </a:pPr>
            <a:r>
              <a:rPr lang="en"/>
              <a:t>Ensure complete mediation</a:t>
            </a:r>
            <a:endParaRPr/>
          </a:p>
          <a:p>
            <a:pPr indent="-317500" lvl="1" marL="914400" rtl="0" algn="l">
              <a:spcBef>
                <a:spcPts val="0"/>
              </a:spcBef>
              <a:spcAft>
                <a:spcPts val="0"/>
              </a:spcAft>
              <a:buSzPts val="1400"/>
              <a:buChar char="○"/>
            </a:pPr>
            <a:r>
              <a:rPr lang="en"/>
              <a:t>Don’t rely on security through obscurity</a:t>
            </a:r>
            <a:endParaRPr/>
          </a:p>
          <a:p>
            <a:pPr indent="-317500" lvl="1" marL="914400" rtl="0" algn="l">
              <a:spcBef>
                <a:spcPts val="0"/>
              </a:spcBef>
              <a:spcAft>
                <a:spcPts val="0"/>
              </a:spcAft>
              <a:buSzPts val="1400"/>
              <a:buChar char="○"/>
            </a:pPr>
            <a:r>
              <a:rPr lang="en"/>
              <a:t>Use fail-safe defaults</a:t>
            </a:r>
            <a:endParaRPr/>
          </a:p>
          <a:p>
            <a:pPr indent="-317500" lvl="1" marL="914400" rtl="0" algn="l">
              <a:spcBef>
                <a:spcPts val="0"/>
              </a:spcBef>
              <a:spcAft>
                <a:spcPts val="0"/>
              </a:spcAft>
              <a:buSzPts val="1400"/>
              <a:buChar char="○"/>
            </a:pPr>
            <a:r>
              <a:rPr lang="en"/>
              <a:t>Design in security from the start</a:t>
            </a:r>
            <a:endParaRPr/>
          </a:p>
        </p:txBody>
      </p:sp>
      <p:sp>
        <p:nvSpPr>
          <p:cNvPr id="149" name="Google Shape;14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Know Your Threat Model</a:t>
            </a:r>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6"/>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1.1 &amp; 1.12</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Know Your Threat Model</a:t>
            </a:r>
            <a:endParaRPr/>
          </a:p>
        </p:txBody>
      </p:sp>
      <p:sp>
        <p:nvSpPr>
          <p:cNvPr id="162" name="Google Shape;162;p2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Threat model</a:t>
            </a:r>
            <a:r>
              <a:rPr lang="en"/>
              <a:t>: A model of who your attacker is and what resources they have</a:t>
            </a:r>
            <a:endParaRPr/>
          </a:p>
          <a:p>
            <a:pPr indent="-342900" lvl="0" marL="457200" rtl="0" algn="l">
              <a:spcBef>
                <a:spcPts val="0"/>
              </a:spcBef>
              <a:spcAft>
                <a:spcPts val="0"/>
              </a:spcAft>
              <a:buSzPts val="1800"/>
              <a:buChar char="●"/>
            </a:pPr>
            <a:r>
              <a:rPr lang="en"/>
              <a:t>It all comes down to people: The attackers</a:t>
            </a:r>
            <a:endParaRPr/>
          </a:p>
          <a:p>
            <a:pPr indent="-317500" lvl="1" marL="914400" rtl="0" algn="l">
              <a:spcBef>
                <a:spcPts val="0"/>
              </a:spcBef>
              <a:spcAft>
                <a:spcPts val="0"/>
              </a:spcAft>
              <a:buSzPts val="1400"/>
              <a:buChar char="○"/>
            </a:pPr>
            <a:r>
              <a:rPr lang="en"/>
              <a:t>No attackers = No problem!</a:t>
            </a:r>
            <a:endParaRPr/>
          </a:p>
          <a:p>
            <a:pPr indent="-317500" lvl="1" marL="914400" rtl="0" algn="l">
              <a:spcBef>
                <a:spcPts val="0"/>
              </a:spcBef>
              <a:spcAft>
                <a:spcPts val="0"/>
              </a:spcAft>
              <a:buSzPts val="1400"/>
              <a:buChar char="○"/>
            </a:pPr>
            <a:r>
              <a:rPr lang="en"/>
              <a:t>One of the best ways to counter an attacker is to attack their reasons</a:t>
            </a:r>
            <a:endParaRPr/>
          </a:p>
          <a:p>
            <a:pPr indent="-342900" lvl="0" marL="457200" rtl="0" algn="l">
              <a:spcBef>
                <a:spcPts val="0"/>
              </a:spcBef>
              <a:spcAft>
                <a:spcPts val="0"/>
              </a:spcAft>
              <a:buSzPts val="1800"/>
              <a:buChar char="●"/>
            </a:pPr>
            <a:r>
              <a:rPr lang="en"/>
              <a:t>Why do people attack systems?</a:t>
            </a:r>
            <a:endParaRPr/>
          </a:p>
          <a:p>
            <a:pPr indent="-317500" lvl="1" marL="914400" rtl="0" algn="l">
              <a:spcBef>
                <a:spcPts val="0"/>
              </a:spcBef>
              <a:spcAft>
                <a:spcPts val="0"/>
              </a:spcAft>
              <a:buSzPts val="1400"/>
              <a:buChar char="○"/>
            </a:pPr>
            <a:r>
              <a:rPr lang="en"/>
              <a:t>Money</a:t>
            </a:r>
            <a:endParaRPr/>
          </a:p>
          <a:p>
            <a:pPr indent="-317500" lvl="1" marL="914400" rtl="0" algn="l">
              <a:spcBef>
                <a:spcPts val="0"/>
              </a:spcBef>
              <a:spcAft>
                <a:spcPts val="0"/>
              </a:spcAft>
              <a:buSzPts val="1400"/>
              <a:buChar char="○"/>
            </a:pPr>
            <a:r>
              <a:rPr lang="en"/>
              <a:t>Politics</a:t>
            </a:r>
            <a:endParaRPr/>
          </a:p>
          <a:p>
            <a:pPr indent="-317500" lvl="1" marL="914400" rtl="0" algn="l">
              <a:spcBef>
                <a:spcPts val="0"/>
              </a:spcBef>
              <a:spcAft>
                <a:spcPts val="0"/>
              </a:spcAft>
              <a:buSzPts val="1400"/>
              <a:buChar char="○"/>
            </a:pPr>
            <a:r>
              <a:rPr lang="en"/>
              <a:t>Retaliation</a:t>
            </a:r>
            <a:endParaRPr/>
          </a:p>
          <a:p>
            <a:pPr indent="-317500" lvl="1" marL="914400" rtl="0" algn="l">
              <a:spcBef>
                <a:spcPts val="0"/>
              </a:spcBef>
              <a:spcAft>
                <a:spcPts val="0"/>
              </a:spcAft>
              <a:buSzPts val="1400"/>
              <a:buChar char="○"/>
            </a:pPr>
            <a:r>
              <a:rPr lang="en"/>
              <a:t>Fun, watching the world burn</a:t>
            </a:r>
            <a:endParaRPr/>
          </a:p>
        </p:txBody>
      </p:sp>
      <p:pic>
        <p:nvPicPr>
          <p:cNvPr id="163" name="Google Shape;163;p27"/>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164" name="Google Shape;164;p27"/>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165" name="Google Shape;165;p27"/>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166" name="Google Shape;166;p27"/>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167" name="Google Shape;16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Know Your Threat Model</a:t>
            </a:r>
            <a:endParaRPr/>
          </a:p>
        </p:txBody>
      </p:sp>
      <p:sp>
        <p:nvSpPr>
          <p:cNvPr id="173" name="Google Shape;173;p2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Consider: Personal security</a:t>
            </a:r>
            <a:endParaRPr/>
          </a:p>
          <a:p>
            <a:pPr indent="-342900" lvl="0" marL="457200" rtl="0" algn="l">
              <a:spcBef>
                <a:spcPts val="0"/>
              </a:spcBef>
              <a:spcAft>
                <a:spcPts val="0"/>
              </a:spcAft>
              <a:buSzPts val="1800"/>
              <a:buChar char="●"/>
            </a:pPr>
            <a:r>
              <a:rPr lang="en"/>
              <a:t>Who and why might someone attack </a:t>
            </a:r>
            <a:r>
              <a:rPr i="1" lang="en"/>
              <a:t>you</a:t>
            </a:r>
            <a:r>
              <a:rPr lang="en"/>
              <a:t>?</a:t>
            </a:r>
            <a:endParaRPr/>
          </a:p>
          <a:p>
            <a:pPr indent="-317500" lvl="1" marL="914400" rtl="0" algn="l">
              <a:spcBef>
                <a:spcPts val="0"/>
              </a:spcBef>
              <a:spcAft>
                <a:spcPts val="0"/>
              </a:spcAft>
              <a:buSzPts val="1400"/>
              <a:buChar char="○"/>
            </a:pPr>
            <a:r>
              <a:rPr lang="en"/>
              <a:t>Criminals might attack you for money</a:t>
            </a:r>
            <a:endParaRPr/>
          </a:p>
          <a:p>
            <a:pPr indent="-317500" lvl="1" marL="914400" rtl="0" algn="l">
              <a:spcBef>
                <a:spcPts val="0"/>
              </a:spcBef>
              <a:spcAft>
                <a:spcPts val="0"/>
              </a:spcAft>
              <a:buSzPts val="1400"/>
              <a:buChar char="○"/>
            </a:pPr>
            <a:r>
              <a:rPr lang="en"/>
              <a:t>Teenagers might attack you for laughs or to win online games</a:t>
            </a:r>
            <a:endParaRPr/>
          </a:p>
          <a:p>
            <a:pPr indent="-317500" lvl="1" marL="914400" rtl="0" algn="l">
              <a:spcBef>
                <a:spcPts val="0"/>
              </a:spcBef>
              <a:spcAft>
                <a:spcPts val="0"/>
              </a:spcAft>
              <a:buSzPts val="1400"/>
              <a:buChar char="○"/>
            </a:pPr>
            <a:r>
              <a:rPr lang="en"/>
              <a:t>Governments might spy on you to collect intelligence</a:t>
            </a:r>
            <a:endParaRPr/>
          </a:p>
          <a:p>
            <a:pPr indent="-317500" lvl="1" marL="914400" rtl="0" algn="l">
              <a:spcBef>
                <a:spcPts val="0"/>
              </a:spcBef>
              <a:spcAft>
                <a:spcPts val="0"/>
              </a:spcAft>
              <a:buSzPts val="1400"/>
              <a:buChar char="○"/>
            </a:pPr>
            <a:r>
              <a:rPr lang="en"/>
              <a:t>Intimate partners might spy on you</a:t>
            </a:r>
            <a:endParaRPr/>
          </a:p>
          <a:p>
            <a:pPr indent="-317500" lvl="2" marL="1371600" rtl="0" algn="l">
              <a:spcBef>
                <a:spcPts val="0"/>
              </a:spcBef>
              <a:spcAft>
                <a:spcPts val="0"/>
              </a:spcAft>
              <a:buSzPts val="1400"/>
              <a:buChar char="■"/>
            </a:pPr>
            <a:r>
              <a:rPr lang="en"/>
              <a:t>This is a surprisingly dangerous threat model!</a:t>
            </a:r>
            <a:endParaRPr/>
          </a:p>
        </p:txBody>
      </p:sp>
      <p:sp>
        <p:nvSpPr>
          <p:cNvPr id="174" name="Google Shape;17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National Security Agency (NSA)</a:t>
            </a:r>
            <a:endParaRPr/>
          </a:p>
        </p:txBody>
      </p:sp>
      <p:sp>
        <p:nvSpPr>
          <p:cNvPr id="180" name="Google Shape;180;p2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Stated purpose: To collect information to protect US national security</a:t>
            </a:r>
            <a:endParaRPr/>
          </a:p>
          <a:p>
            <a:pPr indent="-342900" lvl="0" marL="457200" rtl="0" algn="l">
              <a:spcBef>
                <a:spcPts val="0"/>
              </a:spcBef>
              <a:spcAft>
                <a:spcPts val="0"/>
              </a:spcAft>
              <a:buSzPts val="1800"/>
              <a:buChar char="●"/>
            </a:pPr>
            <a:r>
              <a:rPr lang="en"/>
              <a:t>Since its founding in 1952, the NSA has:</a:t>
            </a:r>
            <a:endParaRPr/>
          </a:p>
          <a:p>
            <a:pPr indent="-317500" lvl="1" marL="914400" rtl="0" algn="l">
              <a:spcBef>
                <a:spcPts val="0"/>
              </a:spcBef>
              <a:spcAft>
                <a:spcPts val="0"/>
              </a:spcAft>
              <a:buSzPts val="1400"/>
              <a:buChar char="○"/>
            </a:pPr>
            <a:r>
              <a:rPr lang="en"/>
              <a:t>Decoded secret enemy communications in wars</a:t>
            </a:r>
            <a:endParaRPr/>
          </a:p>
          <a:p>
            <a:pPr indent="-317500" lvl="1" marL="914400" rtl="0" algn="l">
              <a:spcBef>
                <a:spcPts val="0"/>
              </a:spcBef>
              <a:spcAft>
                <a:spcPts val="0"/>
              </a:spcAft>
              <a:buSzPts val="1400"/>
              <a:buChar char="○"/>
            </a:pPr>
            <a:r>
              <a:rPr lang="en"/>
              <a:t>Spied on people in the US and other countries (sometimes legally, sometimes illegally)</a:t>
            </a:r>
            <a:endParaRPr/>
          </a:p>
          <a:p>
            <a:pPr indent="-317500" lvl="1" marL="914400" rtl="0" algn="l">
              <a:spcBef>
                <a:spcPts val="0"/>
              </a:spcBef>
              <a:spcAft>
                <a:spcPts val="0"/>
              </a:spcAft>
              <a:buSzPts val="1400"/>
              <a:buChar char="○"/>
            </a:pPr>
            <a:r>
              <a:rPr lang="en"/>
              <a:t>Participated in security research and helped develop security standards</a:t>
            </a:r>
            <a:endParaRPr/>
          </a:p>
          <a:p>
            <a:pPr indent="-317500" lvl="1" marL="914400" rtl="0" algn="l">
              <a:spcBef>
                <a:spcPts val="0"/>
              </a:spcBef>
              <a:spcAft>
                <a:spcPts val="0"/>
              </a:spcAft>
              <a:buSzPts val="1400"/>
              <a:buChar char="○"/>
            </a:pPr>
            <a:r>
              <a:rPr lang="en"/>
              <a:t>Developed secret techniques for surveillance and cyberattacks</a:t>
            </a:r>
            <a:endParaRPr/>
          </a:p>
          <a:p>
            <a:pPr indent="-342900" lvl="0" marL="457200" rtl="0" algn="l">
              <a:spcBef>
                <a:spcPts val="0"/>
              </a:spcBef>
              <a:spcAft>
                <a:spcPts val="0"/>
              </a:spcAft>
              <a:buSzPts val="1800"/>
              <a:buChar char="●"/>
            </a:pPr>
            <a:r>
              <a:rPr lang="en"/>
              <a:t>For better or worse, the NSA are an essential part of computer security</a:t>
            </a:r>
            <a:endParaRPr/>
          </a:p>
          <a:p>
            <a:pPr indent="-317500" lvl="1" marL="914400" rtl="0" algn="l">
              <a:spcBef>
                <a:spcPts val="0"/>
              </a:spcBef>
              <a:spcAft>
                <a:spcPts val="0"/>
              </a:spcAft>
              <a:buSzPts val="1400"/>
              <a:buChar char="○"/>
            </a:pPr>
            <a:r>
              <a:rPr lang="en"/>
              <a:t>We’ll see many stories with the NSA this semester</a:t>
            </a:r>
            <a:endParaRPr/>
          </a:p>
        </p:txBody>
      </p:sp>
      <p:sp>
        <p:nvSpPr>
          <p:cNvPr id="181" name="Google Shape;18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Model: Common Assumptions for Attackers</a:t>
            </a:r>
            <a:endParaRPr/>
          </a:p>
        </p:txBody>
      </p:sp>
      <p:sp>
        <p:nvSpPr>
          <p:cNvPr id="187" name="Google Shape;187;p3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Assume the attacker…</a:t>
            </a:r>
            <a:endParaRPr/>
          </a:p>
          <a:p>
            <a:pPr indent="-317500" lvl="1" marL="914400" rtl="0" algn="l">
              <a:spcBef>
                <a:spcPts val="0"/>
              </a:spcBef>
              <a:spcAft>
                <a:spcPts val="0"/>
              </a:spcAft>
              <a:buSzPts val="1400"/>
              <a:buChar char="○"/>
            </a:pPr>
            <a:r>
              <a:rPr lang="en"/>
              <a:t>Can interact with systems without notice</a:t>
            </a:r>
            <a:endParaRPr/>
          </a:p>
          <a:p>
            <a:pPr indent="-317500" lvl="1" marL="914400" rtl="0" algn="l">
              <a:spcBef>
                <a:spcPts val="0"/>
              </a:spcBef>
              <a:spcAft>
                <a:spcPts val="0"/>
              </a:spcAft>
              <a:buSzPts val="1400"/>
              <a:buChar char="○"/>
            </a:pPr>
            <a:r>
              <a:rPr lang="en"/>
              <a:t>Knows general information about systems (operating systems, vulnerabilities in software, usually patterns of activity, etc.)</a:t>
            </a:r>
            <a:endParaRPr/>
          </a:p>
          <a:p>
            <a:pPr indent="-317500" lvl="1" marL="914400" rtl="0" algn="l">
              <a:spcBef>
                <a:spcPts val="0"/>
              </a:spcBef>
              <a:spcAft>
                <a:spcPts val="0"/>
              </a:spcAft>
              <a:buSzPts val="1400"/>
              <a:buChar char="○"/>
            </a:pPr>
            <a:r>
              <a:rPr lang="en"/>
              <a:t>Can get lucky</a:t>
            </a:r>
            <a:endParaRPr/>
          </a:p>
          <a:p>
            <a:pPr indent="-317500" lvl="2" marL="1371600" rtl="0" algn="l">
              <a:spcBef>
                <a:spcPts val="0"/>
              </a:spcBef>
              <a:spcAft>
                <a:spcPts val="0"/>
              </a:spcAft>
              <a:buSzPts val="1400"/>
              <a:buChar char="■"/>
            </a:pPr>
            <a:r>
              <a:rPr lang="en"/>
              <a:t>If an attack only succeeds 1/1,000,000 times, the attacker will try 1,000,000 times!</a:t>
            </a:r>
            <a:endParaRPr/>
          </a:p>
          <a:p>
            <a:pPr indent="-317500" lvl="1" marL="914400" rtl="0" algn="l">
              <a:spcBef>
                <a:spcPts val="0"/>
              </a:spcBef>
              <a:spcAft>
                <a:spcPts val="0"/>
              </a:spcAft>
              <a:buSzPts val="1400"/>
              <a:buChar char="○"/>
            </a:pPr>
            <a:r>
              <a:rPr lang="en"/>
              <a:t>May coordinate complex attacks across different systems</a:t>
            </a:r>
            <a:endParaRPr/>
          </a:p>
          <a:p>
            <a:pPr indent="-317500" lvl="1" marL="914400" rtl="0" algn="l">
              <a:spcBef>
                <a:spcPts val="0"/>
              </a:spcBef>
              <a:spcAft>
                <a:spcPts val="0"/>
              </a:spcAft>
              <a:buSzPts val="1400"/>
              <a:buChar char="○"/>
            </a:pPr>
            <a:r>
              <a:rPr lang="en"/>
              <a:t>Has the resources required to mount the attack</a:t>
            </a:r>
            <a:endParaRPr/>
          </a:p>
          <a:p>
            <a:pPr indent="-317500" lvl="2" marL="1371600" rtl="0" algn="l">
              <a:spcBef>
                <a:spcPts val="0"/>
              </a:spcBef>
              <a:spcAft>
                <a:spcPts val="0"/>
              </a:spcAft>
              <a:buSzPts val="1400"/>
              <a:buChar char="■"/>
            </a:pPr>
            <a:r>
              <a:rPr lang="en"/>
              <a:t>This can be tricky depending on who your threat model is</a:t>
            </a:r>
            <a:endParaRPr/>
          </a:p>
          <a:p>
            <a:pPr indent="-317500" lvl="1" marL="914400" rtl="0" algn="l">
              <a:spcBef>
                <a:spcPts val="0"/>
              </a:spcBef>
              <a:spcAft>
                <a:spcPts val="0"/>
              </a:spcAft>
              <a:buSzPts val="1400"/>
              <a:buChar char="○"/>
            </a:pPr>
            <a:r>
              <a:rPr lang="en"/>
              <a:t>Can and will obtain privileges if possible</a:t>
            </a:r>
            <a:endParaRPr/>
          </a:p>
        </p:txBody>
      </p:sp>
      <p:sp>
        <p:nvSpPr>
          <p:cNvPr id="188" name="Google Shape;18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Trusted Computing Base</a:t>
            </a:r>
            <a:endParaRPr/>
          </a:p>
        </p:txBody>
      </p:sp>
      <p:sp>
        <p:nvSpPr>
          <p:cNvPr id="194" name="Google Shape;194;p3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Trusted computing base (TCB)</a:t>
            </a:r>
            <a:r>
              <a:rPr lang="en"/>
              <a:t>: The components of a system that security relies upon</a:t>
            </a:r>
            <a:endParaRPr/>
          </a:p>
          <a:p>
            <a:pPr indent="-342900" lvl="0" marL="457200" rtl="0" algn="l">
              <a:spcBef>
                <a:spcPts val="0"/>
              </a:spcBef>
              <a:spcAft>
                <a:spcPts val="0"/>
              </a:spcAft>
              <a:buSzPts val="1800"/>
              <a:buChar char="●"/>
            </a:pPr>
            <a:r>
              <a:rPr lang="en"/>
              <a:t>Properties of the TCB:</a:t>
            </a:r>
            <a:endParaRPr/>
          </a:p>
          <a:p>
            <a:pPr indent="-317500" lvl="1" marL="914400" rtl="0" algn="l">
              <a:spcBef>
                <a:spcPts val="0"/>
              </a:spcBef>
              <a:spcAft>
                <a:spcPts val="0"/>
              </a:spcAft>
              <a:buSzPts val="1400"/>
              <a:buChar char="○"/>
            </a:pPr>
            <a:r>
              <a:rPr lang="en"/>
              <a:t>Correctness</a:t>
            </a:r>
            <a:endParaRPr/>
          </a:p>
          <a:p>
            <a:pPr indent="-317500" lvl="1" marL="914400" rtl="0" algn="l">
              <a:spcBef>
                <a:spcPts val="0"/>
              </a:spcBef>
              <a:spcAft>
                <a:spcPts val="0"/>
              </a:spcAft>
              <a:buSzPts val="1400"/>
              <a:buChar char="○"/>
            </a:pPr>
            <a:r>
              <a:rPr lang="en"/>
              <a:t>Completeness (can’t be bypassed)</a:t>
            </a:r>
            <a:endParaRPr/>
          </a:p>
          <a:p>
            <a:pPr indent="-317500" lvl="1" marL="914400" rtl="0" algn="l">
              <a:spcBef>
                <a:spcPts val="0"/>
              </a:spcBef>
              <a:spcAft>
                <a:spcPts val="0"/>
              </a:spcAft>
              <a:buSzPts val="1400"/>
              <a:buChar char="○"/>
            </a:pPr>
            <a:r>
              <a:rPr lang="en"/>
              <a:t>Security (can’t be tampered with)</a:t>
            </a:r>
            <a:endParaRPr/>
          </a:p>
          <a:p>
            <a:pPr indent="-342900" lvl="0" marL="457200" rtl="0" algn="l">
              <a:spcBef>
                <a:spcPts val="0"/>
              </a:spcBef>
              <a:spcAft>
                <a:spcPts val="0"/>
              </a:spcAft>
              <a:buSzPts val="1800"/>
              <a:buChar char="●"/>
            </a:pPr>
            <a:r>
              <a:rPr lang="en"/>
              <a:t>Generally made to be as small as possible</a:t>
            </a:r>
            <a:endParaRPr/>
          </a:p>
          <a:p>
            <a:pPr indent="-317500" lvl="1" marL="914400" rtl="0" algn="l">
              <a:spcBef>
                <a:spcPts val="0"/>
              </a:spcBef>
              <a:spcAft>
                <a:spcPts val="0"/>
              </a:spcAft>
              <a:buSzPts val="1400"/>
              <a:buChar char="○"/>
            </a:pPr>
            <a:r>
              <a:rPr lang="en"/>
              <a:t>A smaller, simpler TCB is easier to write and audit.</a:t>
            </a:r>
            <a:endParaRPr/>
          </a:p>
          <a:p>
            <a:pPr indent="-317500" lvl="1" marL="914400" rtl="0" algn="l">
              <a:spcBef>
                <a:spcPts val="0"/>
              </a:spcBef>
              <a:spcAft>
                <a:spcPts val="0"/>
              </a:spcAft>
              <a:buSzPts val="1400"/>
              <a:buChar char="○"/>
            </a:pPr>
            <a:r>
              <a:rPr b="1" lang="en"/>
              <a:t>KISS principle</a:t>
            </a:r>
            <a:r>
              <a:rPr lang="en"/>
              <a:t>: Keep It Simple, Stupid</a:t>
            </a:r>
            <a:endParaRPr/>
          </a:p>
        </p:txBody>
      </p:sp>
      <p:sp>
        <p:nvSpPr>
          <p:cNvPr id="195" name="Google Shape;19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Consider Human Factors</a:t>
            </a:r>
            <a:endParaRPr/>
          </a:p>
        </p:txBody>
      </p:sp>
      <p:sp>
        <p:nvSpPr>
          <p:cNvPr id="201" name="Google Shape;20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32"/>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1.2</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Warning Dialogs</a:t>
            </a:r>
            <a:endParaRPr/>
          </a:p>
        </p:txBody>
      </p:sp>
      <p:sp>
        <p:nvSpPr>
          <p:cNvPr id="208" name="Google Shape;20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3"/>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210" name="Google Shape;210;p33"/>
          <p:cNvSpPr txBox="1"/>
          <p:nvPr/>
        </p:nvSpPr>
        <p:spPr>
          <a:xfrm>
            <a:off x="2726175" y="2091275"/>
            <a:ext cx="4322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When you send information to the Internet, it might be possible for others to see that information. Do you want to continue?</a:t>
            </a:r>
            <a:endParaRPr sz="1700"/>
          </a:p>
        </p:txBody>
      </p:sp>
      <p:sp>
        <p:nvSpPr>
          <p:cNvPr id="211" name="Google Shape;211;p33"/>
          <p:cNvSpPr txBox="1"/>
          <p:nvPr/>
        </p:nvSpPr>
        <p:spPr>
          <a:xfrm>
            <a:off x="3107175" y="3358050"/>
            <a:ext cx="411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In the future, do not show this message.</a:t>
            </a:r>
            <a:endParaRPr sz="1700"/>
          </a:p>
        </p:txBody>
      </p:sp>
      <p:sp>
        <p:nvSpPr>
          <p:cNvPr id="212" name="Google Shape;212;p33"/>
          <p:cNvSpPr txBox="1"/>
          <p:nvPr/>
        </p:nvSpPr>
        <p:spPr>
          <a:xfrm>
            <a:off x="3830625" y="3863275"/>
            <a:ext cx="105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Yes</a:t>
            </a:r>
            <a:endParaRPr sz="1700"/>
          </a:p>
        </p:txBody>
      </p:sp>
      <p:sp>
        <p:nvSpPr>
          <p:cNvPr id="213" name="Google Shape;213;p33"/>
          <p:cNvSpPr txBox="1"/>
          <p:nvPr/>
        </p:nvSpPr>
        <p:spPr>
          <a:xfrm>
            <a:off x="5716125" y="3863275"/>
            <a:ext cx="108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No</a:t>
            </a:r>
            <a:endParaRPr sz="1700"/>
          </a:p>
        </p:txBody>
      </p:sp>
      <p:pic>
        <p:nvPicPr>
          <p:cNvPr id="214" name="Google Shape;214;p33"/>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think adversarially about computer systems</a:t>
            </a:r>
            <a:endParaRPr/>
          </a:p>
          <a:p>
            <a:pPr indent="-342900" lvl="0" marL="457200" rtl="0" algn="l">
              <a:spcBef>
                <a:spcPts val="0"/>
              </a:spcBef>
              <a:spcAft>
                <a:spcPts val="0"/>
              </a:spcAft>
              <a:buSzPts val="1800"/>
              <a:buChar char="●"/>
            </a:pPr>
            <a:r>
              <a:rPr lang="en"/>
              <a:t>How to assess threats for their significance</a:t>
            </a:r>
            <a:endParaRPr/>
          </a:p>
          <a:p>
            <a:pPr indent="-342900" lvl="0" marL="457200" rtl="0" algn="l">
              <a:spcBef>
                <a:spcPts val="0"/>
              </a:spcBef>
              <a:spcAft>
                <a:spcPts val="0"/>
              </a:spcAft>
              <a:buSzPts val="1800"/>
              <a:buChar char="●"/>
            </a:pPr>
            <a:r>
              <a:rPr lang="en"/>
              <a:t>How to build computer systems with robust security properties</a:t>
            </a:r>
            <a:endParaRPr/>
          </a:p>
          <a:p>
            <a:pPr indent="-342900" lvl="0" marL="457200" rtl="0" algn="l">
              <a:spcBef>
                <a:spcPts val="0"/>
              </a:spcBef>
              <a:spcAft>
                <a:spcPts val="0"/>
              </a:spcAft>
              <a:buSzPts val="1800"/>
              <a:buChar char="●"/>
            </a:pPr>
            <a:r>
              <a:rPr lang="en"/>
              <a:t>How to gauge the protections and limitations provided by today's technology</a:t>
            </a:r>
            <a:endParaRPr/>
          </a:p>
          <a:p>
            <a:pPr indent="-342900" lvl="0" marL="457200" rtl="0" algn="l">
              <a:spcBef>
                <a:spcPts val="0"/>
              </a:spcBef>
              <a:spcAft>
                <a:spcPts val="0"/>
              </a:spcAft>
              <a:buSzPts val="1800"/>
              <a:buChar char="●"/>
            </a:pPr>
            <a:r>
              <a:rPr lang="en"/>
              <a:t>How attacks work in practice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What mistakes </a:t>
            </a:r>
            <a:r>
              <a:rPr i="1" lang="en"/>
              <a:t>not to make!</a:t>
            </a:r>
            <a:endParaRPr i="1"/>
          </a:p>
        </p:txBody>
      </p:sp>
      <p:sp>
        <p:nvSpPr>
          <p:cNvPr id="71" name="Google Shape;71;p1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 Objectives</a:t>
            </a:r>
            <a:endParaRPr/>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Warning Dialogs</a:t>
            </a:r>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4"/>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222" name="Google Shape;222;p34"/>
          <p:cNvSpPr txBox="1"/>
          <p:nvPr/>
        </p:nvSpPr>
        <p:spPr>
          <a:xfrm>
            <a:off x="2726175" y="2091275"/>
            <a:ext cx="4311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0000"/>
                </a:solidFill>
              </a:rPr>
              <a:t>When you see a dialog box like this, click ‘Yes’ to make it go away. If available, click the checkbox first to avoid being bothered by it again.</a:t>
            </a:r>
            <a:endParaRPr sz="1700"/>
          </a:p>
        </p:txBody>
      </p:sp>
      <p:sp>
        <p:nvSpPr>
          <p:cNvPr id="223" name="Google Shape;223;p34"/>
          <p:cNvSpPr txBox="1"/>
          <p:nvPr/>
        </p:nvSpPr>
        <p:spPr>
          <a:xfrm>
            <a:off x="3830625" y="3863275"/>
            <a:ext cx="105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Yes</a:t>
            </a:r>
            <a:endParaRPr sz="1700"/>
          </a:p>
        </p:txBody>
      </p:sp>
      <p:sp>
        <p:nvSpPr>
          <p:cNvPr id="224" name="Google Shape;224;p34"/>
          <p:cNvSpPr txBox="1"/>
          <p:nvPr/>
        </p:nvSpPr>
        <p:spPr>
          <a:xfrm>
            <a:off x="5716125" y="3863275"/>
            <a:ext cx="108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No</a:t>
            </a:r>
            <a:endParaRPr sz="1700"/>
          </a:p>
        </p:txBody>
      </p:sp>
      <p:sp>
        <p:nvSpPr>
          <p:cNvPr id="225" name="Google Shape;225;p34"/>
          <p:cNvSpPr txBox="1"/>
          <p:nvPr/>
        </p:nvSpPr>
        <p:spPr>
          <a:xfrm>
            <a:off x="3107175" y="3358050"/>
            <a:ext cx="411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In the future, do not show this message.</a:t>
            </a:r>
            <a:endParaRPr sz="1700"/>
          </a:p>
        </p:txBody>
      </p:sp>
      <p:pic>
        <p:nvPicPr>
          <p:cNvPr id="226" name="Google Shape;226;p34"/>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Warning Dialogs</a:t>
            </a:r>
            <a:endParaRPr/>
          </a:p>
        </p:txBody>
      </p:sp>
      <p:sp>
        <p:nvSpPr>
          <p:cNvPr id="232" name="Google Shape;23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35"/>
          <p:cNvPicPr preferRelativeResize="0"/>
          <p:nvPr/>
        </p:nvPicPr>
        <p:blipFill>
          <a:blip r:embed="rId3">
            <a:alphaModFix/>
          </a:blip>
          <a:stretch>
            <a:fillRect/>
          </a:stretch>
        </p:blipFill>
        <p:spPr>
          <a:xfrm>
            <a:off x="1323975" y="1180375"/>
            <a:ext cx="6496050" cy="3543300"/>
          </a:xfrm>
          <a:prstGeom prst="rect">
            <a:avLst/>
          </a:prstGeom>
          <a:noFill/>
          <a:ln>
            <a:noFill/>
          </a:ln>
        </p:spPr>
      </p:pic>
      <p:pic>
        <p:nvPicPr>
          <p:cNvPr id="234" name="Google Shape;234;p35"/>
          <p:cNvPicPr preferRelativeResize="0"/>
          <p:nvPr/>
        </p:nvPicPr>
        <p:blipFill rotWithShape="1">
          <a:blip r:embed="rId3">
            <a:alphaModFix/>
          </a:blip>
          <a:srcRect b="2760" l="64321" r="23071" t="87332"/>
          <a:stretch/>
        </p:blipFill>
        <p:spPr>
          <a:xfrm>
            <a:off x="1823425" y="3327975"/>
            <a:ext cx="918373" cy="393600"/>
          </a:xfrm>
          <a:prstGeom prst="rect">
            <a:avLst/>
          </a:prstGeom>
          <a:noFill/>
          <a:ln>
            <a:noFill/>
          </a:ln>
        </p:spPr>
      </p:pic>
      <p:pic>
        <p:nvPicPr>
          <p:cNvPr id="235" name="Google Shape;235;p35"/>
          <p:cNvPicPr preferRelativeResize="0"/>
          <p:nvPr/>
        </p:nvPicPr>
        <p:blipFill rotWithShape="1">
          <a:blip r:embed="rId3">
            <a:alphaModFix/>
          </a:blip>
          <a:srcRect b="2760" l="67581" r="26275" t="87332"/>
          <a:stretch/>
        </p:blipFill>
        <p:spPr>
          <a:xfrm>
            <a:off x="2522900" y="3327975"/>
            <a:ext cx="447499" cy="393600"/>
          </a:xfrm>
          <a:prstGeom prst="rect">
            <a:avLst/>
          </a:prstGeom>
          <a:noFill/>
          <a:ln>
            <a:noFill/>
          </a:ln>
        </p:spPr>
      </p:pic>
      <p:pic>
        <p:nvPicPr>
          <p:cNvPr id="236" name="Google Shape;236;p35"/>
          <p:cNvPicPr preferRelativeResize="0"/>
          <p:nvPr/>
        </p:nvPicPr>
        <p:blipFill rotWithShape="1">
          <a:blip r:embed="rId3">
            <a:alphaModFix/>
          </a:blip>
          <a:srcRect b="2760" l="67581" r="26275" t="87332"/>
          <a:stretch/>
        </p:blipFill>
        <p:spPr>
          <a:xfrm>
            <a:off x="2903900" y="3327975"/>
            <a:ext cx="447499" cy="393600"/>
          </a:xfrm>
          <a:prstGeom prst="rect">
            <a:avLst/>
          </a:prstGeom>
          <a:noFill/>
          <a:ln>
            <a:noFill/>
          </a:ln>
        </p:spPr>
      </p:pic>
      <p:pic>
        <p:nvPicPr>
          <p:cNvPr id="237" name="Google Shape;237;p35"/>
          <p:cNvPicPr preferRelativeResize="0"/>
          <p:nvPr/>
        </p:nvPicPr>
        <p:blipFill rotWithShape="1">
          <a:blip r:embed="rId3">
            <a:alphaModFix/>
          </a:blip>
          <a:srcRect b="2760" l="67581" r="24352" t="87332"/>
          <a:stretch/>
        </p:blipFill>
        <p:spPr>
          <a:xfrm>
            <a:off x="2827700" y="3327975"/>
            <a:ext cx="587575" cy="393600"/>
          </a:xfrm>
          <a:prstGeom prst="rect">
            <a:avLst/>
          </a:prstGeom>
          <a:noFill/>
          <a:ln>
            <a:noFill/>
          </a:ln>
        </p:spPr>
      </p:pic>
      <p:sp>
        <p:nvSpPr>
          <p:cNvPr id="238" name="Google Shape;238;p35"/>
          <p:cNvSpPr txBox="1"/>
          <p:nvPr/>
        </p:nvSpPr>
        <p:spPr>
          <a:xfrm>
            <a:off x="1959050" y="3355425"/>
            <a:ext cx="146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Examine Certificate...</a:t>
            </a:r>
            <a:endParaRPr sz="1000"/>
          </a:p>
        </p:txBody>
      </p:sp>
      <p:sp>
        <p:nvSpPr>
          <p:cNvPr id="239" name="Google Shape;239;p35"/>
          <p:cNvSpPr txBox="1"/>
          <p:nvPr/>
        </p:nvSpPr>
        <p:spPr>
          <a:xfrm>
            <a:off x="2053850" y="3672500"/>
            <a:ext cx="433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Accept this certificate permanently</a:t>
            </a:r>
            <a:endParaRPr sz="1000"/>
          </a:p>
          <a:p>
            <a:pPr indent="0" lvl="0" marL="0" rtl="0" algn="l">
              <a:spcBef>
                <a:spcPts val="0"/>
              </a:spcBef>
              <a:spcAft>
                <a:spcPts val="0"/>
              </a:spcAft>
              <a:buNone/>
            </a:pPr>
            <a:r>
              <a:rPr lang="en" sz="1000"/>
              <a:t>Accept this certificate temporarily for this session</a:t>
            </a:r>
            <a:endParaRPr sz="1000"/>
          </a:p>
          <a:p>
            <a:pPr indent="0" lvl="0" marL="0" rtl="0" algn="l">
              <a:spcBef>
                <a:spcPts val="0"/>
              </a:spcBef>
              <a:spcAft>
                <a:spcPts val="0"/>
              </a:spcAft>
              <a:buNone/>
            </a:pPr>
            <a:r>
              <a:rPr lang="en" sz="1000"/>
              <a:t>Do not accept this certificate and do not connect to this Web site</a:t>
            </a:r>
            <a:endParaRPr sz="1000"/>
          </a:p>
        </p:txBody>
      </p:sp>
      <p:sp>
        <p:nvSpPr>
          <p:cNvPr id="240" name="Google Shape;240;p35"/>
          <p:cNvSpPr txBox="1"/>
          <p:nvPr/>
        </p:nvSpPr>
        <p:spPr>
          <a:xfrm>
            <a:off x="1354550" y="1161000"/>
            <a:ext cx="456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rPr>
              <a:t>Website Certified by an Unknown Authority</a:t>
            </a:r>
            <a:endParaRPr sz="1200">
              <a:solidFill>
                <a:srgbClr val="FFFFFF"/>
              </a:solidFill>
            </a:endParaRPr>
          </a:p>
        </p:txBody>
      </p:sp>
      <p:sp>
        <p:nvSpPr>
          <p:cNvPr id="241" name="Google Shape;241;p35"/>
          <p:cNvSpPr txBox="1"/>
          <p:nvPr/>
        </p:nvSpPr>
        <p:spPr>
          <a:xfrm>
            <a:off x="1882850" y="1530300"/>
            <a:ext cx="58188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Unable to verify the identity of svn.xiph.org as a trusted site.</a:t>
            </a:r>
            <a:endParaRPr sz="1000"/>
          </a:p>
          <a:p>
            <a:pPr indent="0" lvl="0" marL="0" rtl="0" algn="l">
              <a:spcBef>
                <a:spcPts val="0"/>
              </a:spcBef>
              <a:spcAft>
                <a:spcPts val="0"/>
              </a:spcAft>
              <a:buNone/>
            </a:pPr>
            <a:r>
              <a:t/>
            </a:r>
            <a:endParaRPr sz="500"/>
          </a:p>
          <a:p>
            <a:pPr indent="0" lvl="0" marL="0" rtl="0" algn="l">
              <a:spcBef>
                <a:spcPts val="0"/>
              </a:spcBef>
              <a:spcAft>
                <a:spcPts val="0"/>
              </a:spcAft>
              <a:buNone/>
            </a:pPr>
            <a:r>
              <a:rPr lang="en" sz="1000"/>
              <a:t>Possible reasons for this error:</a:t>
            </a:r>
            <a:endParaRPr sz="1000"/>
          </a:p>
          <a:p>
            <a:pPr indent="0" lvl="0" marL="0" rtl="0" algn="l">
              <a:spcBef>
                <a:spcPts val="0"/>
              </a:spcBef>
              <a:spcAft>
                <a:spcPts val="0"/>
              </a:spcAft>
              <a:buNone/>
            </a:pPr>
            <a:r>
              <a:rPr lang="en" sz="1000"/>
              <a:t>- Your browser does not recognise the Certificate Authority that issued the site’s certificate.</a:t>
            </a:r>
            <a:endParaRPr sz="1000"/>
          </a:p>
          <a:p>
            <a:pPr indent="0" lvl="0" marL="0" rtl="0" algn="l">
              <a:spcBef>
                <a:spcPts val="0"/>
              </a:spcBef>
              <a:spcAft>
                <a:spcPts val="0"/>
              </a:spcAft>
              <a:buNone/>
            </a:pPr>
            <a:r>
              <a:rPr lang="en" sz="1000"/>
              <a:t>- The site’s certificate is incomplete due to a server misconfiguration.</a:t>
            </a:r>
            <a:endParaRPr sz="1000"/>
          </a:p>
          <a:p>
            <a:pPr indent="0" lvl="0" marL="0" rtl="0" algn="l">
              <a:spcBef>
                <a:spcPts val="0"/>
              </a:spcBef>
              <a:spcAft>
                <a:spcPts val="0"/>
              </a:spcAft>
              <a:buNone/>
            </a:pPr>
            <a:r>
              <a:rPr lang="en" sz="1000"/>
              <a:t>- You are connected to a site pretending to be svn.xiph.org, possibly to obtain your confidential information.</a:t>
            </a:r>
            <a:endParaRPr sz="1000"/>
          </a:p>
          <a:p>
            <a:pPr indent="0" lvl="0" marL="0" rtl="0" algn="l">
              <a:spcBef>
                <a:spcPts val="0"/>
              </a:spcBef>
              <a:spcAft>
                <a:spcPts val="0"/>
              </a:spcAft>
              <a:buNone/>
            </a:pPr>
            <a:r>
              <a:t/>
            </a:r>
            <a:endParaRPr sz="500"/>
          </a:p>
          <a:p>
            <a:pPr indent="0" lvl="0" marL="0" rtl="0" algn="l">
              <a:spcBef>
                <a:spcPts val="0"/>
              </a:spcBef>
              <a:spcAft>
                <a:spcPts val="0"/>
              </a:spcAft>
              <a:buNone/>
            </a:pPr>
            <a:r>
              <a:rPr lang="en" sz="1000"/>
              <a:t>Please notify the site’s webmaster about this problem.</a:t>
            </a:r>
            <a:endParaRPr sz="1000"/>
          </a:p>
          <a:p>
            <a:pPr indent="0" lvl="0" marL="0" rtl="0" algn="l">
              <a:spcBef>
                <a:spcPts val="0"/>
              </a:spcBef>
              <a:spcAft>
                <a:spcPts val="0"/>
              </a:spcAft>
              <a:buNone/>
            </a:pPr>
            <a:r>
              <a:t/>
            </a:r>
            <a:endParaRPr sz="500"/>
          </a:p>
          <a:p>
            <a:pPr indent="0" lvl="0" marL="0" rtl="0" algn="l">
              <a:spcBef>
                <a:spcPts val="0"/>
              </a:spcBef>
              <a:spcAft>
                <a:spcPts val="0"/>
              </a:spcAft>
              <a:buNone/>
            </a:pPr>
            <a:r>
              <a:rPr lang="en" sz="1000"/>
              <a:t>Before accepting this certificate, you should examine this site’s certificate carefully. Are you willing to accept this certificate for the purpose of identifying the Web site svn.xiph.org?</a:t>
            </a:r>
            <a:endParaRPr sz="1000"/>
          </a:p>
        </p:txBody>
      </p:sp>
      <p:pic>
        <p:nvPicPr>
          <p:cNvPr id="242" name="Google Shape;242;p35"/>
          <p:cNvPicPr preferRelativeResize="0"/>
          <p:nvPr/>
        </p:nvPicPr>
        <p:blipFill>
          <a:blip r:embed="rId4">
            <a:alphaModFix/>
          </a:blip>
          <a:stretch>
            <a:fillRect/>
          </a:stretch>
        </p:blipFill>
        <p:spPr>
          <a:xfrm>
            <a:off x="1962225" y="3754550"/>
            <a:ext cx="166000" cy="179275"/>
          </a:xfrm>
          <a:prstGeom prst="rect">
            <a:avLst/>
          </a:prstGeom>
          <a:noFill/>
          <a:ln>
            <a:noFill/>
          </a:ln>
        </p:spPr>
      </p:pic>
      <p:pic>
        <p:nvPicPr>
          <p:cNvPr id="243" name="Google Shape;243;p35"/>
          <p:cNvPicPr preferRelativeResize="0"/>
          <p:nvPr/>
        </p:nvPicPr>
        <p:blipFill>
          <a:blip r:embed="rId5">
            <a:alphaModFix/>
          </a:blip>
          <a:stretch>
            <a:fillRect/>
          </a:stretch>
        </p:blipFill>
        <p:spPr>
          <a:xfrm>
            <a:off x="1967875" y="3928063"/>
            <a:ext cx="154700" cy="135375"/>
          </a:xfrm>
          <a:prstGeom prst="rect">
            <a:avLst/>
          </a:prstGeom>
          <a:noFill/>
          <a:ln>
            <a:noFill/>
          </a:ln>
        </p:spPr>
      </p:pic>
      <p:pic>
        <p:nvPicPr>
          <p:cNvPr id="244" name="Google Shape;244;p35"/>
          <p:cNvPicPr preferRelativeResize="0"/>
          <p:nvPr/>
        </p:nvPicPr>
        <p:blipFill>
          <a:blip r:embed="rId5">
            <a:alphaModFix/>
          </a:blip>
          <a:stretch>
            <a:fillRect/>
          </a:stretch>
        </p:blipFill>
        <p:spPr>
          <a:xfrm>
            <a:off x="1967875" y="4073338"/>
            <a:ext cx="154700" cy="135375"/>
          </a:xfrm>
          <a:prstGeom prst="rect">
            <a:avLst/>
          </a:prstGeom>
          <a:noFill/>
          <a:ln>
            <a:noFill/>
          </a:ln>
        </p:spPr>
      </p:pic>
      <p:sp>
        <p:nvSpPr>
          <p:cNvPr id="245" name="Google Shape;245;p35"/>
          <p:cNvSpPr txBox="1"/>
          <p:nvPr/>
        </p:nvSpPr>
        <p:spPr>
          <a:xfrm>
            <a:off x="5608600" y="4283850"/>
            <a:ext cx="60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OK</a:t>
            </a:r>
            <a:endParaRPr sz="1000"/>
          </a:p>
        </p:txBody>
      </p:sp>
      <p:sp>
        <p:nvSpPr>
          <p:cNvPr id="246" name="Google Shape;246;p35"/>
          <p:cNvSpPr txBox="1"/>
          <p:nvPr/>
        </p:nvSpPr>
        <p:spPr>
          <a:xfrm>
            <a:off x="6554400" y="4283850"/>
            <a:ext cx="60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Cancel</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Warning Dialogs</a:t>
            </a:r>
            <a:endParaRPr/>
          </a:p>
        </p:txBody>
      </p:sp>
      <p:sp>
        <p:nvSpPr>
          <p:cNvPr id="252" name="Google Shape;2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36"/>
          <p:cNvPicPr preferRelativeResize="0"/>
          <p:nvPr/>
        </p:nvPicPr>
        <p:blipFill>
          <a:blip r:embed="rId3">
            <a:alphaModFix/>
          </a:blip>
          <a:stretch>
            <a:fillRect/>
          </a:stretch>
        </p:blipFill>
        <p:spPr>
          <a:xfrm>
            <a:off x="1723788" y="1296625"/>
            <a:ext cx="5696425" cy="3107148"/>
          </a:xfrm>
          <a:prstGeom prst="rect">
            <a:avLst/>
          </a:prstGeom>
          <a:noFill/>
          <a:ln>
            <a:noFill/>
          </a:ln>
        </p:spPr>
      </p:pic>
      <p:pic>
        <p:nvPicPr>
          <p:cNvPr id="254" name="Google Shape;254;p36"/>
          <p:cNvPicPr preferRelativeResize="0"/>
          <p:nvPr/>
        </p:nvPicPr>
        <p:blipFill rotWithShape="1">
          <a:blip r:embed="rId3">
            <a:alphaModFix/>
          </a:blip>
          <a:srcRect b="2760" l="67581" r="26275" t="87332"/>
          <a:stretch/>
        </p:blipFill>
        <p:spPr>
          <a:xfrm>
            <a:off x="3970700" y="3023175"/>
            <a:ext cx="447499" cy="393600"/>
          </a:xfrm>
          <a:prstGeom prst="rect">
            <a:avLst/>
          </a:prstGeom>
          <a:noFill/>
          <a:ln>
            <a:noFill/>
          </a:ln>
        </p:spPr>
      </p:pic>
      <p:pic>
        <p:nvPicPr>
          <p:cNvPr id="255" name="Google Shape;255;p36"/>
          <p:cNvPicPr preferRelativeResize="0"/>
          <p:nvPr/>
        </p:nvPicPr>
        <p:blipFill rotWithShape="1">
          <a:blip r:embed="rId3">
            <a:alphaModFix/>
          </a:blip>
          <a:srcRect b="2760" l="64321" r="23071" t="87332"/>
          <a:stretch/>
        </p:blipFill>
        <p:spPr>
          <a:xfrm>
            <a:off x="2128225" y="3023175"/>
            <a:ext cx="918373" cy="393600"/>
          </a:xfrm>
          <a:prstGeom prst="rect">
            <a:avLst/>
          </a:prstGeom>
          <a:noFill/>
          <a:ln>
            <a:noFill/>
          </a:ln>
        </p:spPr>
      </p:pic>
      <p:pic>
        <p:nvPicPr>
          <p:cNvPr id="256" name="Google Shape;256;p36"/>
          <p:cNvPicPr preferRelativeResize="0"/>
          <p:nvPr/>
        </p:nvPicPr>
        <p:blipFill rotWithShape="1">
          <a:blip r:embed="rId3">
            <a:alphaModFix/>
          </a:blip>
          <a:srcRect b="2760" l="67581" r="26275" t="87332"/>
          <a:stretch/>
        </p:blipFill>
        <p:spPr>
          <a:xfrm>
            <a:off x="2827700" y="3023175"/>
            <a:ext cx="447499" cy="393600"/>
          </a:xfrm>
          <a:prstGeom prst="rect">
            <a:avLst/>
          </a:prstGeom>
          <a:noFill/>
          <a:ln>
            <a:noFill/>
          </a:ln>
        </p:spPr>
      </p:pic>
      <p:pic>
        <p:nvPicPr>
          <p:cNvPr id="257" name="Google Shape;257;p36"/>
          <p:cNvPicPr preferRelativeResize="0"/>
          <p:nvPr/>
        </p:nvPicPr>
        <p:blipFill rotWithShape="1">
          <a:blip r:embed="rId3">
            <a:alphaModFix/>
          </a:blip>
          <a:srcRect b="2760" l="67581" r="26275" t="87332"/>
          <a:stretch/>
        </p:blipFill>
        <p:spPr>
          <a:xfrm>
            <a:off x="3208700" y="3023175"/>
            <a:ext cx="447499" cy="393600"/>
          </a:xfrm>
          <a:prstGeom prst="rect">
            <a:avLst/>
          </a:prstGeom>
          <a:noFill/>
          <a:ln>
            <a:noFill/>
          </a:ln>
        </p:spPr>
      </p:pic>
      <p:pic>
        <p:nvPicPr>
          <p:cNvPr id="258" name="Google Shape;258;p36"/>
          <p:cNvPicPr preferRelativeResize="0"/>
          <p:nvPr/>
        </p:nvPicPr>
        <p:blipFill rotWithShape="1">
          <a:blip r:embed="rId3">
            <a:alphaModFix/>
          </a:blip>
          <a:srcRect b="2760" l="67581" r="26275" t="87332"/>
          <a:stretch/>
        </p:blipFill>
        <p:spPr>
          <a:xfrm>
            <a:off x="3589700" y="3023175"/>
            <a:ext cx="447499" cy="393600"/>
          </a:xfrm>
          <a:prstGeom prst="rect">
            <a:avLst/>
          </a:prstGeom>
          <a:noFill/>
          <a:ln>
            <a:noFill/>
          </a:ln>
        </p:spPr>
      </p:pic>
      <p:pic>
        <p:nvPicPr>
          <p:cNvPr id="259" name="Google Shape;259;p36"/>
          <p:cNvPicPr preferRelativeResize="0"/>
          <p:nvPr/>
        </p:nvPicPr>
        <p:blipFill rotWithShape="1">
          <a:blip r:embed="rId3">
            <a:alphaModFix/>
          </a:blip>
          <a:srcRect b="2760" l="67581" r="24352" t="87332"/>
          <a:stretch/>
        </p:blipFill>
        <p:spPr>
          <a:xfrm>
            <a:off x="4199300" y="3023175"/>
            <a:ext cx="587575" cy="393600"/>
          </a:xfrm>
          <a:prstGeom prst="rect">
            <a:avLst/>
          </a:prstGeom>
          <a:noFill/>
          <a:ln>
            <a:noFill/>
          </a:ln>
        </p:spPr>
      </p:pic>
      <p:sp>
        <p:nvSpPr>
          <p:cNvPr id="260" name="Google Shape;260;p36"/>
          <p:cNvSpPr txBox="1"/>
          <p:nvPr/>
        </p:nvSpPr>
        <p:spPr>
          <a:xfrm>
            <a:off x="2213500" y="3035325"/>
            <a:ext cx="429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View Incomprehensible Information</a:t>
            </a:r>
            <a:endParaRPr sz="1200"/>
          </a:p>
        </p:txBody>
      </p:sp>
      <p:pic>
        <p:nvPicPr>
          <p:cNvPr id="261" name="Google Shape;261;p36"/>
          <p:cNvPicPr preferRelativeResize="0"/>
          <p:nvPr/>
        </p:nvPicPr>
        <p:blipFill>
          <a:blip r:embed="rId4">
            <a:alphaModFix/>
          </a:blip>
          <a:stretch>
            <a:fillRect/>
          </a:stretch>
        </p:blipFill>
        <p:spPr>
          <a:xfrm>
            <a:off x="2167025" y="3493875"/>
            <a:ext cx="166000" cy="179275"/>
          </a:xfrm>
          <a:prstGeom prst="rect">
            <a:avLst/>
          </a:prstGeom>
          <a:noFill/>
          <a:ln>
            <a:noFill/>
          </a:ln>
        </p:spPr>
      </p:pic>
      <p:pic>
        <p:nvPicPr>
          <p:cNvPr id="262" name="Google Shape;262;p36"/>
          <p:cNvPicPr preferRelativeResize="0"/>
          <p:nvPr/>
        </p:nvPicPr>
        <p:blipFill>
          <a:blip r:embed="rId5">
            <a:alphaModFix/>
          </a:blip>
          <a:stretch>
            <a:fillRect/>
          </a:stretch>
        </p:blipFill>
        <p:spPr>
          <a:xfrm>
            <a:off x="2172675" y="3700313"/>
            <a:ext cx="154700" cy="135375"/>
          </a:xfrm>
          <a:prstGeom prst="rect">
            <a:avLst/>
          </a:prstGeom>
          <a:noFill/>
          <a:ln>
            <a:noFill/>
          </a:ln>
        </p:spPr>
      </p:pic>
      <p:pic>
        <p:nvPicPr>
          <p:cNvPr id="263" name="Google Shape;263;p36"/>
          <p:cNvPicPr preferRelativeResize="0"/>
          <p:nvPr/>
        </p:nvPicPr>
        <p:blipFill>
          <a:blip r:embed="rId5">
            <a:alphaModFix/>
          </a:blip>
          <a:stretch>
            <a:fillRect/>
          </a:stretch>
        </p:blipFill>
        <p:spPr>
          <a:xfrm>
            <a:off x="2172675" y="3887575"/>
            <a:ext cx="154700" cy="135375"/>
          </a:xfrm>
          <a:prstGeom prst="rect">
            <a:avLst/>
          </a:prstGeom>
          <a:noFill/>
          <a:ln>
            <a:noFill/>
          </a:ln>
        </p:spPr>
      </p:pic>
      <p:sp>
        <p:nvSpPr>
          <p:cNvPr id="264" name="Google Shape;264;p36"/>
          <p:cNvSpPr txBox="1"/>
          <p:nvPr/>
        </p:nvSpPr>
        <p:spPr>
          <a:xfrm>
            <a:off x="512100" y="4520775"/>
            <a:ext cx="8119800" cy="572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1200"/>
              </a:spcAft>
              <a:buNone/>
            </a:pPr>
            <a:r>
              <a:rPr lang="en">
                <a:solidFill>
                  <a:srgbClr val="000000"/>
                </a:solidFill>
              </a:rPr>
              <a:t>The presence of warning dialogs often represent a failure: How is the user supposed to know what to do?</a:t>
            </a:r>
            <a:br>
              <a:rPr b="1" lang="en">
                <a:solidFill>
                  <a:srgbClr val="000000"/>
                </a:solidFill>
              </a:rPr>
            </a:br>
            <a:r>
              <a:rPr b="1" lang="en">
                <a:solidFill>
                  <a:srgbClr val="000000"/>
                </a:solidFill>
              </a:rPr>
              <a:t>Takeaway</a:t>
            </a:r>
            <a:r>
              <a:rPr lang="en">
                <a:solidFill>
                  <a:srgbClr val="000000"/>
                </a:solidFill>
              </a:rPr>
              <a:t>: Consider human factors</a:t>
            </a:r>
            <a:endParaRPr>
              <a:solidFill>
                <a:srgbClr val="000000"/>
              </a:solidFill>
            </a:endParaRPr>
          </a:p>
        </p:txBody>
      </p:sp>
      <p:sp>
        <p:nvSpPr>
          <p:cNvPr id="265" name="Google Shape;265;p36"/>
          <p:cNvSpPr txBox="1"/>
          <p:nvPr/>
        </p:nvSpPr>
        <p:spPr>
          <a:xfrm>
            <a:off x="2128225" y="1610163"/>
            <a:ext cx="52140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Unable to verify the identity of svn.xiph.org as a trusted site.</a:t>
            </a:r>
            <a:endParaRPr sz="1300"/>
          </a:p>
          <a:p>
            <a:pPr indent="0" lvl="0" marL="0" rtl="0" algn="l">
              <a:spcBef>
                <a:spcPts val="0"/>
              </a:spcBef>
              <a:spcAft>
                <a:spcPts val="0"/>
              </a:spcAft>
              <a:buNone/>
            </a:pPr>
            <a:r>
              <a:t/>
            </a:r>
            <a:endParaRPr sz="700"/>
          </a:p>
          <a:p>
            <a:pPr indent="0" lvl="0" marL="0" rtl="0" algn="l">
              <a:spcBef>
                <a:spcPts val="0"/>
              </a:spcBef>
              <a:spcAft>
                <a:spcPts val="0"/>
              </a:spcAft>
              <a:buNone/>
            </a:pPr>
            <a:r>
              <a:rPr lang="en" sz="1300"/>
              <a:t>Blah blah </a:t>
            </a:r>
            <a:r>
              <a:rPr lang="en" sz="1300">
                <a:solidFill>
                  <a:srgbClr val="000000"/>
                </a:solidFill>
              </a:rPr>
              <a:t>geekspeak geekspeak geekspeak.</a:t>
            </a:r>
            <a:endParaRPr sz="13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rPr lang="en" sz="1300">
                <a:solidFill>
                  <a:srgbClr val="000000"/>
                </a:solidFill>
              </a:rPr>
              <a:t>Before accepting this certificate, your browser can display a second dialog full of incomprehensible information. Do you want to view this dialog?</a:t>
            </a:r>
            <a:endParaRPr sz="1300">
              <a:solidFill>
                <a:srgbClr val="000000"/>
              </a:solidFill>
            </a:endParaRPr>
          </a:p>
        </p:txBody>
      </p:sp>
      <p:sp>
        <p:nvSpPr>
          <p:cNvPr id="266" name="Google Shape;266;p36"/>
          <p:cNvSpPr txBox="1"/>
          <p:nvPr/>
        </p:nvSpPr>
        <p:spPr>
          <a:xfrm>
            <a:off x="2280625" y="3398538"/>
            <a:ext cx="429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Make this message go away permanently</a:t>
            </a:r>
            <a:endParaRPr sz="1200"/>
          </a:p>
          <a:p>
            <a:pPr indent="0" lvl="0" marL="0" rtl="0" algn="l">
              <a:spcBef>
                <a:spcPts val="0"/>
              </a:spcBef>
              <a:spcAft>
                <a:spcPts val="0"/>
              </a:spcAft>
              <a:buNone/>
            </a:pPr>
            <a:r>
              <a:rPr lang="en" sz="1200"/>
              <a:t>Make this message go away temporarily for this session</a:t>
            </a:r>
            <a:endParaRPr sz="1200"/>
          </a:p>
          <a:p>
            <a:pPr indent="0" lvl="0" marL="0" rtl="0" algn="l">
              <a:spcBef>
                <a:spcPts val="0"/>
              </a:spcBef>
              <a:spcAft>
                <a:spcPts val="0"/>
              </a:spcAft>
              <a:buNone/>
            </a:pPr>
            <a:r>
              <a:rPr lang="en" sz="1200"/>
              <a:t>Stop doing what you were trying to do</a:t>
            </a:r>
            <a:endParaRPr sz="1200"/>
          </a:p>
        </p:txBody>
      </p:sp>
      <p:sp>
        <p:nvSpPr>
          <p:cNvPr id="267" name="Google Shape;267;p36"/>
          <p:cNvSpPr txBox="1"/>
          <p:nvPr/>
        </p:nvSpPr>
        <p:spPr>
          <a:xfrm>
            <a:off x="5478675" y="4015175"/>
            <a:ext cx="506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OK</a:t>
            </a:r>
            <a:endParaRPr sz="800"/>
          </a:p>
        </p:txBody>
      </p:sp>
      <p:sp>
        <p:nvSpPr>
          <p:cNvPr id="268" name="Google Shape;268;p36"/>
          <p:cNvSpPr txBox="1"/>
          <p:nvPr/>
        </p:nvSpPr>
        <p:spPr>
          <a:xfrm>
            <a:off x="6343075" y="4015175"/>
            <a:ext cx="506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Cancel</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Consider Human Factors</a:t>
            </a:r>
            <a:endParaRPr/>
          </a:p>
        </p:txBody>
      </p:sp>
      <p:sp>
        <p:nvSpPr>
          <p:cNvPr id="274" name="Google Shape;274;p37"/>
          <p:cNvSpPr txBox="1"/>
          <p:nvPr>
            <p:ph idx="1" type="body"/>
          </p:nvPr>
        </p:nvSpPr>
        <p:spPr>
          <a:xfrm>
            <a:off x="198500" y="1246825"/>
            <a:ext cx="5628900" cy="3896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It all comes down to people: The users</a:t>
            </a:r>
            <a:endParaRPr/>
          </a:p>
          <a:p>
            <a:pPr indent="-317500" lvl="1" marL="914400" rtl="0" algn="l">
              <a:spcBef>
                <a:spcPts val="0"/>
              </a:spcBef>
              <a:spcAft>
                <a:spcPts val="0"/>
              </a:spcAft>
              <a:buSzPts val="1400"/>
              <a:buChar char="○"/>
            </a:pPr>
            <a:r>
              <a:rPr lang="en"/>
              <a:t>Users like convenience (ease of use)</a:t>
            </a:r>
            <a:endParaRPr/>
          </a:p>
          <a:p>
            <a:pPr indent="-317500" lvl="1" marL="914400" rtl="0" algn="l">
              <a:spcBef>
                <a:spcPts val="0"/>
              </a:spcBef>
              <a:spcAft>
                <a:spcPts val="0"/>
              </a:spcAft>
              <a:buSzPts val="1400"/>
              <a:buChar char="○"/>
            </a:pPr>
            <a:r>
              <a:rPr lang="en"/>
              <a:t>If a security system is unusable, it will be unused</a:t>
            </a:r>
            <a:endParaRPr/>
          </a:p>
          <a:p>
            <a:pPr indent="-317500" lvl="1" marL="914400" rtl="0" algn="l">
              <a:spcBef>
                <a:spcPts val="0"/>
              </a:spcBef>
              <a:spcAft>
                <a:spcPts val="0"/>
              </a:spcAft>
              <a:buSzPts val="1400"/>
              <a:buChar char="○"/>
            </a:pPr>
            <a:r>
              <a:rPr lang="en"/>
              <a:t>Users will find way to subvert security systems if it makes their lives easier</a:t>
            </a:r>
            <a:endParaRPr/>
          </a:p>
          <a:p>
            <a:pPr indent="-342900" lvl="0" marL="457200" rtl="0" algn="l">
              <a:spcBef>
                <a:spcPts val="0"/>
              </a:spcBef>
              <a:spcAft>
                <a:spcPts val="0"/>
              </a:spcAft>
              <a:buSzPts val="1800"/>
              <a:buChar char="●"/>
            </a:pPr>
            <a:r>
              <a:rPr lang="en"/>
              <a:t>It all comes down to people: The programmers</a:t>
            </a:r>
            <a:endParaRPr/>
          </a:p>
          <a:p>
            <a:pPr indent="-317500" lvl="1" marL="914400" rtl="0" algn="l">
              <a:spcBef>
                <a:spcPts val="0"/>
              </a:spcBef>
              <a:spcAft>
                <a:spcPts val="0"/>
              </a:spcAft>
              <a:buSzPts val="1400"/>
              <a:buChar char="○"/>
            </a:pPr>
            <a:r>
              <a:rPr lang="en"/>
              <a:t>Programmers make mistakes</a:t>
            </a:r>
            <a:endParaRPr/>
          </a:p>
          <a:p>
            <a:pPr indent="-317500" lvl="1" marL="914400" rtl="0" algn="l">
              <a:spcBef>
                <a:spcPts val="0"/>
              </a:spcBef>
              <a:spcAft>
                <a:spcPts val="0"/>
              </a:spcAft>
              <a:buSzPts val="1400"/>
              <a:buChar char="○"/>
            </a:pPr>
            <a:r>
              <a:rPr lang="en"/>
              <a:t>Programmers use tools that allow them to make mistakes (e.g. C and C++)</a:t>
            </a:r>
            <a:endParaRPr/>
          </a:p>
          <a:p>
            <a:pPr indent="-342900" lvl="0" marL="457200" rtl="0" algn="l">
              <a:spcBef>
                <a:spcPts val="0"/>
              </a:spcBef>
              <a:spcAft>
                <a:spcPts val="0"/>
              </a:spcAft>
              <a:buSzPts val="1800"/>
              <a:buChar char="●"/>
            </a:pPr>
            <a:r>
              <a:rPr lang="en"/>
              <a:t>It all comes down to people: Everyone else</a:t>
            </a:r>
            <a:endParaRPr/>
          </a:p>
          <a:p>
            <a:pPr indent="-317500" lvl="1" marL="914400" rtl="0" algn="l">
              <a:spcBef>
                <a:spcPts val="0"/>
              </a:spcBef>
              <a:spcAft>
                <a:spcPts val="0"/>
              </a:spcAft>
              <a:buSzPts val="1400"/>
              <a:buChar char="○"/>
            </a:pPr>
            <a:r>
              <a:rPr lang="en"/>
              <a:t>Social engineering attacks exploit other people’s trust and access for personal gain</a:t>
            </a:r>
            <a:endParaRPr/>
          </a:p>
          <a:p>
            <a:pPr indent="-342900" lvl="0" marL="457200" rtl="0" algn="l">
              <a:spcBef>
                <a:spcPts val="0"/>
              </a:spcBef>
              <a:spcAft>
                <a:spcPts val="0"/>
              </a:spcAft>
              <a:buSzPts val="1800"/>
              <a:buChar char="●"/>
            </a:pPr>
            <a:r>
              <a:rPr lang="en"/>
              <a:t>Consider the tools presented to users, and make them </a:t>
            </a:r>
            <a:r>
              <a:rPr b="1" lang="en"/>
              <a:t>fool</a:t>
            </a:r>
            <a:r>
              <a:rPr lang="en"/>
              <a:t>-proof</a:t>
            </a:r>
            <a:endParaRPr/>
          </a:p>
        </p:txBody>
      </p:sp>
      <p:sp>
        <p:nvSpPr>
          <p:cNvPr id="275" name="Google Shape;27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76" name="Google Shape;276;p37"/>
          <p:cNvGrpSpPr/>
          <p:nvPr/>
        </p:nvGrpSpPr>
        <p:grpSpPr>
          <a:xfrm>
            <a:off x="6035575" y="1237750"/>
            <a:ext cx="2578500" cy="3652450"/>
            <a:chOff x="6035575" y="1237750"/>
            <a:chExt cx="2578500" cy="3652450"/>
          </a:xfrm>
        </p:grpSpPr>
        <p:pic>
          <p:nvPicPr>
            <p:cNvPr id="277" name="Google Shape;277;p37"/>
            <p:cNvPicPr preferRelativeResize="0"/>
            <p:nvPr/>
          </p:nvPicPr>
          <p:blipFill>
            <a:blip r:embed="rId3">
              <a:alphaModFix/>
            </a:blip>
            <a:stretch>
              <a:fillRect/>
            </a:stretch>
          </p:blipFill>
          <p:spPr>
            <a:xfrm>
              <a:off x="6474850" y="1643575"/>
              <a:ext cx="2000074" cy="2131976"/>
            </a:xfrm>
            <a:prstGeom prst="rect">
              <a:avLst/>
            </a:prstGeom>
            <a:noFill/>
            <a:ln>
              <a:noFill/>
            </a:ln>
          </p:spPr>
        </p:pic>
        <p:pic>
          <p:nvPicPr>
            <p:cNvPr id="278" name="Google Shape;278;p37"/>
            <p:cNvPicPr preferRelativeResize="0"/>
            <p:nvPr/>
          </p:nvPicPr>
          <p:blipFill>
            <a:blip r:embed="rId4">
              <a:alphaModFix/>
            </a:blip>
            <a:stretch>
              <a:fillRect/>
            </a:stretch>
          </p:blipFill>
          <p:spPr>
            <a:xfrm>
              <a:off x="6064525" y="1237750"/>
              <a:ext cx="1816924" cy="1457125"/>
            </a:xfrm>
            <a:prstGeom prst="rect">
              <a:avLst/>
            </a:prstGeom>
            <a:noFill/>
            <a:ln>
              <a:noFill/>
            </a:ln>
          </p:spPr>
        </p:pic>
        <p:sp>
          <p:nvSpPr>
            <p:cNvPr id="279" name="Google Shape;279;p37"/>
            <p:cNvSpPr txBox="1"/>
            <p:nvPr/>
          </p:nvSpPr>
          <p:spPr>
            <a:xfrm>
              <a:off x="6035575" y="3994400"/>
              <a:ext cx="25785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Physical security keys use the fact that humans are trained to safeguard keys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Security is Economics</a:t>
            </a:r>
            <a:endParaRPr/>
          </a:p>
        </p:txBody>
      </p:sp>
      <p:sp>
        <p:nvSpPr>
          <p:cNvPr id="285" name="Google Shape;28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38"/>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1.3</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400"/>
              <a:t>Takeaway</a:t>
            </a:r>
            <a:r>
              <a:rPr lang="en" sz="1400"/>
              <a:t>: Security is economics</a:t>
            </a:r>
            <a:endParaRPr sz="1400"/>
          </a:p>
        </p:txBody>
      </p:sp>
      <p:sp>
        <p:nvSpPr>
          <p:cNvPr id="292" name="Google Shape;292;p3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Safes</a:t>
            </a:r>
            <a:endParaRPr/>
          </a:p>
        </p:txBody>
      </p:sp>
      <p:sp>
        <p:nvSpPr>
          <p:cNvPr id="293" name="Google Shape;293;p39"/>
          <p:cNvSpPr txBox="1"/>
          <p:nvPr>
            <p:ph idx="1" type="body"/>
          </p:nvPr>
        </p:nvSpPr>
        <p:spPr>
          <a:xfrm>
            <a:off x="198500" y="1246825"/>
            <a:ext cx="8392200" cy="95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want our safes to stop people from breaking in, so let’s measure them by how long it takes an expert to break into one:</a:t>
            </a:r>
            <a:endParaRPr/>
          </a:p>
        </p:txBody>
      </p:sp>
      <p:sp>
        <p:nvSpPr>
          <p:cNvPr id="294" name="Google Shape;29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95" name="Google Shape;295;p39"/>
          <p:cNvGrpSpPr/>
          <p:nvPr/>
        </p:nvGrpSpPr>
        <p:grpSpPr>
          <a:xfrm>
            <a:off x="198500" y="2073801"/>
            <a:ext cx="1928700" cy="2160574"/>
            <a:chOff x="198500" y="2073801"/>
            <a:chExt cx="1928700" cy="2160574"/>
          </a:xfrm>
        </p:grpSpPr>
        <p:pic>
          <p:nvPicPr>
            <p:cNvPr id="296" name="Google Shape;296;p39"/>
            <p:cNvPicPr preferRelativeResize="0"/>
            <p:nvPr/>
          </p:nvPicPr>
          <p:blipFill>
            <a:blip r:embed="rId3">
              <a:alphaModFix/>
            </a:blip>
            <a:stretch>
              <a:fillRect/>
            </a:stretch>
          </p:blipFill>
          <p:spPr>
            <a:xfrm>
              <a:off x="519100" y="2073801"/>
              <a:ext cx="1287498" cy="1440775"/>
            </a:xfrm>
            <a:prstGeom prst="rect">
              <a:avLst/>
            </a:prstGeom>
            <a:noFill/>
            <a:ln>
              <a:noFill/>
            </a:ln>
          </p:spPr>
        </p:pic>
        <p:sp>
          <p:nvSpPr>
            <p:cNvPr id="297" name="Google Shape;297;p39"/>
            <p:cNvSpPr txBox="1"/>
            <p:nvPr/>
          </p:nvSpPr>
          <p:spPr>
            <a:xfrm>
              <a:off x="198500" y="3718675"/>
              <a:ext cx="1928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rPr>
                <a:t>TL-15 ($3,000)</a:t>
              </a:r>
              <a:br>
                <a:rPr lang="en" sz="1000">
                  <a:solidFill>
                    <a:schemeClr val="dk1"/>
                  </a:solidFill>
                </a:rPr>
              </a:br>
              <a:r>
                <a:rPr lang="en" sz="1000">
                  <a:solidFill>
                    <a:schemeClr val="dk1"/>
                  </a:solidFill>
                </a:rPr>
                <a:t>15 minutes with common tools</a:t>
              </a:r>
              <a:endParaRPr sz="1000"/>
            </a:p>
          </p:txBody>
        </p:sp>
      </p:grpSp>
      <p:grpSp>
        <p:nvGrpSpPr>
          <p:cNvPr id="298" name="Google Shape;298;p39"/>
          <p:cNvGrpSpPr/>
          <p:nvPr/>
        </p:nvGrpSpPr>
        <p:grpSpPr>
          <a:xfrm>
            <a:off x="2554275" y="2073800"/>
            <a:ext cx="1928700" cy="2160575"/>
            <a:chOff x="2554275" y="2073800"/>
            <a:chExt cx="1928700" cy="2160575"/>
          </a:xfrm>
        </p:grpSpPr>
        <p:pic>
          <p:nvPicPr>
            <p:cNvPr id="299" name="Google Shape;299;p39"/>
            <p:cNvPicPr preferRelativeResize="0"/>
            <p:nvPr/>
          </p:nvPicPr>
          <p:blipFill>
            <a:blip r:embed="rId4">
              <a:alphaModFix/>
            </a:blip>
            <a:stretch>
              <a:fillRect/>
            </a:stretch>
          </p:blipFill>
          <p:spPr>
            <a:xfrm>
              <a:off x="3028312" y="2073800"/>
              <a:ext cx="980661" cy="1440777"/>
            </a:xfrm>
            <a:prstGeom prst="rect">
              <a:avLst/>
            </a:prstGeom>
            <a:noFill/>
            <a:ln>
              <a:noFill/>
            </a:ln>
          </p:spPr>
        </p:pic>
        <p:sp>
          <p:nvSpPr>
            <p:cNvPr id="300" name="Google Shape;300;p39"/>
            <p:cNvSpPr txBox="1"/>
            <p:nvPr/>
          </p:nvSpPr>
          <p:spPr>
            <a:xfrm>
              <a:off x="2554275" y="3718675"/>
              <a:ext cx="1928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rPr>
                <a:t>TL-30 ($4,500)</a:t>
              </a:r>
              <a:br>
                <a:rPr lang="en" sz="1000">
                  <a:solidFill>
                    <a:schemeClr val="dk1"/>
                  </a:solidFill>
                </a:rPr>
              </a:br>
              <a:r>
                <a:rPr lang="en" sz="1000">
                  <a:solidFill>
                    <a:schemeClr val="dk1"/>
                  </a:solidFill>
                </a:rPr>
                <a:t>30 minutes with common tools </a:t>
              </a:r>
              <a:endParaRPr sz="1000">
                <a:solidFill>
                  <a:schemeClr val="dk1"/>
                </a:solidFill>
              </a:endParaRPr>
            </a:p>
          </p:txBody>
        </p:sp>
      </p:grpSp>
      <p:grpSp>
        <p:nvGrpSpPr>
          <p:cNvPr id="301" name="Google Shape;301;p39"/>
          <p:cNvGrpSpPr/>
          <p:nvPr/>
        </p:nvGrpSpPr>
        <p:grpSpPr>
          <a:xfrm>
            <a:off x="4701900" y="2020187"/>
            <a:ext cx="2038200" cy="2391188"/>
            <a:chOff x="4701900" y="2020187"/>
            <a:chExt cx="2038200" cy="2391188"/>
          </a:xfrm>
        </p:grpSpPr>
        <p:pic>
          <p:nvPicPr>
            <p:cNvPr id="302" name="Google Shape;302;p39"/>
            <p:cNvPicPr preferRelativeResize="0"/>
            <p:nvPr/>
          </p:nvPicPr>
          <p:blipFill>
            <a:blip r:embed="rId5">
              <a:alphaModFix/>
            </a:blip>
            <a:stretch>
              <a:fillRect/>
            </a:stretch>
          </p:blipFill>
          <p:spPr>
            <a:xfrm>
              <a:off x="5230688" y="2020187"/>
              <a:ext cx="980649" cy="1548002"/>
            </a:xfrm>
            <a:prstGeom prst="rect">
              <a:avLst/>
            </a:prstGeom>
            <a:noFill/>
            <a:ln>
              <a:noFill/>
            </a:ln>
          </p:spPr>
        </p:pic>
        <p:sp>
          <p:nvSpPr>
            <p:cNvPr id="303" name="Google Shape;303;p39"/>
            <p:cNvSpPr txBox="1"/>
            <p:nvPr/>
          </p:nvSpPr>
          <p:spPr>
            <a:xfrm>
              <a:off x="4701900" y="3718675"/>
              <a:ext cx="20382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rPr>
                <a:t>TRTL-30 ($10,000)</a:t>
              </a:r>
              <a:br>
                <a:rPr lang="en" sz="1000">
                  <a:solidFill>
                    <a:schemeClr val="dk1"/>
                  </a:solidFill>
                </a:rPr>
              </a:br>
              <a:r>
                <a:rPr lang="en" sz="1000">
                  <a:solidFill>
                    <a:schemeClr val="dk1"/>
                  </a:solidFill>
                </a:rPr>
                <a:t>30 minutes with common tools and a cutting torch</a:t>
              </a:r>
              <a:endParaRPr sz="1000"/>
            </a:p>
          </p:txBody>
        </p:sp>
      </p:grpSp>
      <p:grpSp>
        <p:nvGrpSpPr>
          <p:cNvPr id="304" name="Google Shape;304;p39"/>
          <p:cNvGrpSpPr/>
          <p:nvPr/>
        </p:nvGrpSpPr>
        <p:grpSpPr>
          <a:xfrm>
            <a:off x="6984575" y="2020187"/>
            <a:ext cx="1928700" cy="2461975"/>
            <a:chOff x="6984575" y="2020187"/>
            <a:chExt cx="1928700" cy="2461975"/>
          </a:xfrm>
        </p:grpSpPr>
        <p:pic>
          <p:nvPicPr>
            <p:cNvPr id="305" name="Google Shape;305;p39"/>
            <p:cNvPicPr preferRelativeResize="0"/>
            <p:nvPr/>
          </p:nvPicPr>
          <p:blipFill>
            <a:blip r:embed="rId6">
              <a:alphaModFix/>
            </a:blip>
            <a:stretch>
              <a:fillRect/>
            </a:stretch>
          </p:blipFill>
          <p:spPr>
            <a:xfrm>
              <a:off x="7433051" y="2020187"/>
              <a:ext cx="1031745" cy="1548001"/>
            </a:xfrm>
            <a:prstGeom prst="rect">
              <a:avLst/>
            </a:prstGeom>
            <a:noFill/>
            <a:ln>
              <a:noFill/>
            </a:ln>
          </p:spPr>
        </p:pic>
        <p:sp>
          <p:nvSpPr>
            <p:cNvPr id="306" name="Google Shape;306;p39"/>
            <p:cNvSpPr txBox="1"/>
            <p:nvPr/>
          </p:nvSpPr>
          <p:spPr>
            <a:xfrm>
              <a:off x="6984575" y="3612463"/>
              <a:ext cx="1928700" cy="86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dk1"/>
                  </a:solidFill>
                </a:rPr>
                <a:t>TXTL-60 (&gt;$50,000)</a:t>
              </a:r>
              <a:br>
                <a:rPr lang="en" sz="1000">
                  <a:solidFill>
                    <a:schemeClr val="dk1"/>
                  </a:solidFill>
                </a:rPr>
              </a:br>
              <a:r>
                <a:rPr lang="en" sz="1000">
                  <a:solidFill>
                    <a:schemeClr val="dk1"/>
                  </a:solidFill>
                </a:rPr>
                <a:t>60 minutes with common tools, a cutting torch, and up to 4 oz of explosives</a:t>
              </a:r>
              <a:endParaRPr sz="1000">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Security is Economics</a:t>
            </a:r>
            <a:endParaRPr/>
          </a:p>
        </p:txBody>
      </p:sp>
      <p:sp>
        <p:nvSpPr>
          <p:cNvPr id="312" name="Google Shape;312;p4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Cost/benefit analyses often appear in security: The expected benefit of your defense should be proportional to the expected cost of attack</a:t>
            </a:r>
            <a:endParaRPr/>
          </a:p>
          <a:p>
            <a:pPr indent="-317500" lvl="1" marL="914400" rtl="0" algn="l">
              <a:spcBef>
                <a:spcPts val="0"/>
              </a:spcBef>
              <a:spcAft>
                <a:spcPts val="0"/>
              </a:spcAft>
              <a:buSzPts val="1400"/>
              <a:buChar char="○"/>
            </a:pPr>
            <a:r>
              <a:rPr lang="en"/>
              <a:t>More security (usually) costs more</a:t>
            </a:r>
            <a:endParaRPr/>
          </a:p>
          <a:p>
            <a:pPr indent="-317500" lvl="1" marL="914400" rtl="0" algn="l">
              <a:spcBef>
                <a:spcPts val="0"/>
              </a:spcBef>
              <a:spcAft>
                <a:spcPts val="0"/>
              </a:spcAft>
              <a:buSzPts val="1400"/>
              <a:buChar char="○"/>
            </a:pPr>
            <a:r>
              <a:rPr lang="en"/>
              <a:t>If the attack costs more than the reward, the attacker probably won’t do it</a:t>
            </a:r>
            <a:endParaRPr/>
          </a:p>
          <a:p>
            <a:pPr indent="-342900" lvl="0" marL="457200" rtl="0" algn="l">
              <a:spcBef>
                <a:spcPts val="0"/>
              </a:spcBef>
              <a:spcAft>
                <a:spcPts val="0"/>
              </a:spcAft>
              <a:buSzPts val="1800"/>
              <a:buChar char="●"/>
            </a:pPr>
            <a:r>
              <a:rPr lang="en"/>
              <a:t>Example: You don’t put a $10 lock on a $1 item…</a:t>
            </a:r>
            <a:endParaRPr/>
          </a:p>
          <a:p>
            <a:pPr indent="-317500" lvl="1" marL="914400" rtl="0" algn="l">
              <a:spcBef>
                <a:spcPts val="0"/>
              </a:spcBef>
              <a:spcAft>
                <a:spcPts val="0"/>
              </a:spcAft>
              <a:buSzPts val="1400"/>
              <a:buChar char="○"/>
            </a:pPr>
            <a:r>
              <a:rPr lang="en"/>
              <a:t>… unless a $1 item can be used to attack something even more valuable</a:t>
            </a:r>
            <a:endParaRPr/>
          </a:p>
          <a:p>
            <a:pPr indent="-342900" lvl="0" marL="457200" rtl="0" algn="l">
              <a:spcBef>
                <a:spcPts val="0"/>
              </a:spcBef>
              <a:spcAft>
                <a:spcPts val="0"/>
              </a:spcAft>
              <a:buSzPts val="1800"/>
              <a:buChar char="●"/>
            </a:pPr>
            <a:r>
              <a:rPr lang="en"/>
              <a:t>Example: You have a brand-new, undiscovered attack that will work on anybody’s computer. You wouldn’t expose it on a random civilian</a:t>
            </a:r>
            <a:endParaRPr/>
          </a:p>
          <a:p>
            <a:pPr indent="-317500" lvl="1" marL="914400" rtl="0" algn="l">
              <a:spcBef>
                <a:spcPts val="0"/>
              </a:spcBef>
              <a:spcAft>
                <a:spcPts val="0"/>
              </a:spcAft>
              <a:buSzPts val="1400"/>
              <a:buChar char="○"/>
            </a:pPr>
            <a:r>
              <a:rPr lang="en"/>
              <a:t>iPhone security vulnerabilities are often sold for ~$1M on the market, so it’s probably safe to use an iPhone on a hostile network if you aren’t a $1M target</a:t>
            </a:r>
            <a:endParaRPr/>
          </a:p>
        </p:txBody>
      </p:sp>
      <p:sp>
        <p:nvSpPr>
          <p:cNvPr id="313" name="Google Shape;31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Detect If You Can’t Prevent</a:t>
            </a:r>
            <a:endParaRPr/>
          </a:p>
        </p:txBody>
      </p:sp>
      <p:sp>
        <p:nvSpPr>
          <p:cNvPr id="319" name="Google Shape;31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41"/>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1.4</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Burglar Alarms</a:t>
            </a:r>
            <a:endParaRPr/>
          </a:p>
        </p:txBody>
      </p:sp>
      <p:sp>
        <p:nvSpPr>
          <p:cNvPr id="326" name="Google Shape;32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42"/>
          <p:cNvPicPr preferRelativeResize="0"/>
          <p:nvPr/>
        </p:nvPicPr>
        <p:blipFill rotWithShape="1">
          <a:blip r:embed="rId3">
            <a:alphaModFix/>
          </a:blip>
          <a:srcRect b="0" l="0" r="0" t="0"/>
          <a:stretch/>
        </p:blipFill>
        <p:spPr>
          <a:xfrm>
            <a:off x="6059025" y="1485998"/>
            <a:ext cx="2092125" cy="2578624"/>
          </a:xfrm>
          <a:prstGeom prst="rect">
            <a:avLst/>
          </a:prstGeom>
          <a:noFill/>
          <a:ln>
            <a:noFill/>
          </a:ln>
        </p:spPr>
      </p:pic>
      <p:sp>
        <p:nvSpPr>
          <p:cNvPr id="328" name="Google Shape;328;p42"/>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Security companies are supposed to detect home break-ins</a:t>
            </a:r>
            <a:endParaRPr/>
          </a:p>
          <a:p>
            <a:pPr indent="-317500" lvl="1" marL="914400" rtl="0" algn="l">
              <a:spcBef>
                <a:spcPts val="0"/>
              </a:spcBef>
              <a:spcAft>
                <a:spcPts val="0"/>
              </a:spcAft>
              <a:buSzPts val="1400"/>
              <a:buChar char="○"/>
            </a:pPr>
            <a:r>
              <a:rPr lang="en"/>
              <a:t>Problem: Too many false alarms. Many alarms go unanswered</a:t>
            </a:r>
            <a:endParaRPr/>
          </a:p>
          <a:p>
            <a:pPr indent="-317500" lvl="1" marL="914400" rtl="0" algn="l">
              <a:spcBef>
                <a:spcPts val="0"/>
              </a:spcBef>
              <a:spcAft>
                <a:spcPts val="0"/>
              </a:spcAft>
              <a:buSzPts val="1400"/>
              <a:buChar char="○"/>
            </a:pPr>
            <a:r>
              <a:rPr lang="en"/>
              <a:t>Placing a sign helps deter burglars from entering at risk of being caught…</a:t>
            </a:r>
            <a:endParaRPr/>
          </a:p>
          <a:p>
            <a:pPr indent="-317500" lvl="2" marL="1371600" rtl="0" algn="l">
              <a:spcBef>
                <a:spcPts val="0"/>
              </a:spcBef>
              <a:spcAft>
                <a:spcPts val="0"/>
              </a:spcAft>
              <a:buSzPts val="1400"/>
              <a:buChar char="■"/>
            </a:pPr>
            <a:r>
              <a:rPr lang="en"/>
              <a:t>… even if you don’t have an alarm installed!</a:t>
            </a:r>
            <a:endParaRPr/>
          </a:p>
          <a:p>
            <a:pPr indent="-342900" lvl="0" marL="457200" rtl="0" algn="l">
              <a:spcBef>
                <a:spcPts val="0"/>
              </a:spcBef>
              <a:spcAft>
                <a:spcPts val="0"/>
              </a:spcAft>
              <a:buSzPts val="1800"/>
              <a:buChar char="●"/>
            </a:pPr>
            <a:r>
              <a:rPr b="1" lang="en"/>
              <a:t>Takeway</a:t>
            </a:r>
            <a:r>
              <a:rPr lang="en"/>
              <a:t>: Prevent attacks when you can, but detect them if you can’t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Detect if You Can’t Prevent</a:t>
            </a:r>
            <a:endParaRPr/>
          </a:p>
        </p:txBody>
      </p:sp>
      <p:sp>
        <p:nvSpPr>
          <p:cNvPr id="334" name="Google Shape;334;p4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Deterrence</a:t>
            </a:r>
            <a:r>
              <a:rPr lang="en"/>
              <a:t>: Stop the attack before it happens</a:t>
            </a:r>
            <a:endParaRPr/>
          </a:p>
          <a:p>
            <a:pPr indent="-342900" lvl="0" marL="457200" rtl="0" algn="l">
              <a:spcBef>
                <a:spcPts val="0"/>
              </a:spcBef>
              <a:spcAft>
                <a:spcPts val="0"/>
              </a:spcAft>
              <a:buSzPts val="1800"/>
              <a:buChar char="●"/>
            </a:pPr>
            <a:r>
              <a:rPr b="1" lang="en"/>
              <a:t>Prevention</a:t>
            </a:r>
            <a:r>
              <a:rPr lang="en"/>
              <a:t>: Stop the attack as it happens</a:t>
            </a:r>
            <a:endParaRPr b="1"/>
          </a:p>
          <a:p>
            <a:pPr indent="-342900" lvl="0" marL="457200" rtl="0" algn="l">
              <a:spcBef>
                <a:spcPts val="0"/>
              </a:spcBef>
              <a:spcAft>
                <a:spcPts val="0"/>
              </a:spcAft>
              <a:buSzPts val="1800"/>
              <a:buChar char="●"/>
            </a:pPr>
            <a:r>
              <a:rPr b="1" lang="en"/>
              <a:t>Detection</a:t>
            </a:r>
            <a:r>
              <a:rPr lang="en"/>
              <a:t>: Learn that there was an attack (after it happened)</a:t>
            </a:r>
            <a:endParaRPr/>
          </a:p>
          <a:p>
            <a:pPr indent="-317500" lvl="1" marL="914400" rtl="0" algn="l">
              <a:spcBef>
                <a:spcPts val="0"/>
              </a:spcBef>
              <a:spcAft>
                <a:spcPts val="0"/>
              </a:spcAft>
              <a:buSzPts val="1400"/>
              <a:buChar char="○"/>
            </a:pPr>
            <a:r>
              <a:rPr lang="en"/>
              <a:t>If you can’t stop the attack from happening, you should at least be able to know that the attack has happened.</a:t>
            </a:r>
            <a:endParaRPr/>
          </a:p>
          <a:p>
            <a:pPr indent="-342900" lvl="0" marL="457200" rtl="0" algn="l">
              <a:spcBef>
                <a:spcPts val="0"/>
              </a:spcBef>
              <a:spcAft>
                <a:spcPts val="0"/>
              </a:spcAft>
              <a:buSzPts val="1800"/>
              <a:buChar char="●"/>
            </a:pPr>
            <a:r>
              <a:rPr b="1" lang="en"/>
              <a:t>Response</a:t>
            </a:r>
            <a:r>
              <a:rPr lang="en"/>
              <a:t>: Do something about the attack (after it happened)</a:t>
            </a:r>
            <a:endParaRPr/>
          </a:p>
          <a:p>
            <a:pPr indent="-317500" lvl="1" marL="914400" rtl="0" algn="l">
              <a:spcBef>
                <a:spcPts val="0"/>
              </a:spcBef>
              <a:spcAft>
                <a:spcPts val="0"/>
              </a:spcAft>
              <a:buSzPts val="1400"/>
              <a:buChar char="○"/>
            </a:pPr>
            <a:r>
              <a:rPr lang="en"/>
              <a:t>Once you know the attack happened, you should respond</a:t>
            </a:r>
            <a:endParaRPr/>
          </a:p>
          <a:p>
            <a:pPr indent="-317500" lvl="1" marL="914400" rtl="0" algn="l">
              <a:spcBef>
                <a:spcPts val="0"/>
              </a:spcBef>
              <a:spcAft>
                <a:spcPts val="0"/>
              </a:spcAft>
              <a:buSzPts val="1400"/>
              <a:buChar char="○"/>
            </a:pPr>
            <a:r>
              <a:rPr lang="en"/>
              <a:t>Detection without response is pointless!</a:t>
            </a:r>
            <a:endParaRPr/>
          </a:p>
        </p:txBody>
      </p:sp>
      <p:sp>
        <p:nvSpPr>
          <p:cNvPr id="335" name="Google Shape;33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security?</a:t>
            </a:r>
            <a:endParaRPr/>
          </a:p>
        </p:txBody>
      </p:sp>
      <p:sp>
        <p:nvSpPr>
          <p:cNvPr id="78" name="Google Shape;7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Response: Mitigation and Recovery</a:t>
            </a:r>
            <a:endParaRPr/>
          </a:p>
        </p:txBody>
      </p:sp>
      <p:sp>
        <p:nvSpPr>
          <p:cNvPr id="341" name="Google Shape;341;p44"/>
          <p:cNvSpPr txBox="1"/>
          <p:nvPr>
            <p:ph idx="1" type="body"/>
          </p:nvPr>
        </p:nvSpPr>
        <p:spPr>
          <a:xfrm>
            <a:off x="198500" y="1246825"/>
            <a:ext cx="5019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Assume that bad things will happen! You should plan security in way that lets you to get back to a working state.</a:t>
            </a:r>
            <a:endParaRPr/>
          </a:p>
          <a:p>
            <a:pPr indent="-342900" lvl="0" marL="457200" rtl="0" algn="l">
              <a:spcBef>
                <a:spcPts val="0"/>
              </a:spcBef>
              <a:spcAft>
                <a:spcPts val="0"/>
              </a:spcAft>
              <a:buSzPts val="1800"/>
              <a:buChar char="●"/>
            </a:pPr>
            <a:r>
              <a:rPr lang="en"/>
              <a:t>Example: Earthquakes</a:t>
            </a:r>
            <a:endParaRPr/>
          </a:p>
          <a:p>
            <a:pPr indent="-317500" lvl="1" marL="914400" rtl="0" algn="l">
              <a:spcBef>
                <a:spcPts val="0"/>
              </a:spcBef>
              <a:spcAft>
                <a:spcPts val="0"/>
              </a:spcAft>
              <a:buSzPts val="1400"/>
              <a:buChar char="○"/>
            </a:pPr>
            <a:r>
              <a:rPr lang="en"/>
              <a:t>Have resources for 1 week of staying put</a:t>
            </a:r>
            <a:endParaRPr/>
          </a:p>
          <a:p>
            <a:pPr indent="-317500" lvl="1" marL="914400" rtl="0" algn="l">
              <a:spcBef>
                <a:spcPts val="0"/>
              </a:spcBef>
              <a:spcAft>
                <a:spcPts val="0"/>
              </a:spcAft>
              <a:buSzPts val="1400"/>
              <a:buChar char="○"/>
            </a:pPr>
            <a:r>
              <a:rPr lang="en"/>
              <a:t>Have resources to travel 50 miles from my current location</a:t>
            </a:r>
            <a:endParaRPr/>
          </a:p>
          <a:p>
            <a:pPr indent="-342900" lvl="0" marL="457200" rtl="0" algn="l">
              <a:spcBef>
                <a:spcPts val="0"/>
              </a:spcBef>
              <a:spcAft>
                <a:spcPts val="0"/>
              </a:spcAft>
              <a:buSzPts val="1800"/>
              <a:buChar char="●"/>
            </a:pPr>
            <a:r>
              <a:rPr lang="en"/>
              <a:t>Example: Ransomware</a:t>
            </a:r>
            <a:endParaRPr/>
          </a:p>
          <a:p>
            <a:pPr indent="-317500" lvl="1" marL="914400" rtl="0" algn="l">
              <a:spcBef>
                <a:spcPts val="0"/>
              </a:spcBef>
              <a:spcAft>
                <a:spcPts val="0"/>
              </a:spcAft>
              <a:buSzPts val="1400"/>
              <a:buChar char="○"/>
            </a:pPr>
            <a:r>
              <a:rPr lang="en"/>
              <a:t>Keep offsite backups!</a:t>
            </a:r>
            <a:endParaRPr/>
          </a:p>
          <a:p>
            <a:pPr indent="-317500" lvl="1" marL="914400" rtl="0" algn="l">
              <a:spcBef>
                <a:spcPts val="0"/>
              </a:spcBef>
              <a:spcAft>
                <a:spcPts val="0"/>
              </a:spcAft>
              <a:buSzPts val="1400"/>
              <a:buChar char="○"/>
            </a:pPr>
            <a:r>
              <a:rPr lang="en"/>
              <a:t>If your computer and house catch on fire, it should be no big deal.</a:t>
            </a:r>
            <a:endParaRPr/>
          </a:p>
        </p:txBody>
      </p:sp>
      <p:pic>
        <p:nvPicPr>
          <p:cNvPr id="342" name="Google Shape;342;p44"/>
          <p:cNvPicPr preferRelativeResize="0"/>
          <p:nvPr/>
        </p:nvPicPr>
        <p:blipFill rotWithShape="1">
          <a:blip r:embed="rId3">
            <a:alphaModFix/>
          </a:blip>
          <a:srcRect b="0" l="0" r="0" t="0"/>
          <a:stretch/>
        </p:blipFill>
        <p:spPr>
          <a:xfrm>
            <a:off x="5629012" y="1946763"/>
            <a:ext cx="2082676" cy="2641274"/>
          </a:xfrm>
          <a:prstGeom prst="rect">
            <a:avLst/>
          </a:prstGeom>
          <a:noFill/>
          <a:ln>
            <a:noFill/>
          </a:ln>
        </p:spPr>
      </p:pic>
      <p:sp>
        <p:nvSpPr>
          <p:cNvPr id="343" name="Google Shape;34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44"/>
          <p:cNvPicPr preferRelativeResize="0"/>
          <p:nvPr/>
        </p:nvPicPr>
        <p:blipFill rotWithShape="1">
          <a:blip r:embed="rId4">
            <a:alphaModFix/>
          </a:blip>
          <a:srcRect b="6056" l="5791" r="5783" t="-254"/>
          <a:stretch/>
        </p:blipFill>
        <p:spPr>
          <a:xfrm>
            <a:off x="8122600" y="3907175"/>
            <a:ext cx="1021400" cy="1236324"/>
          </a:xfrm>
          <a:prstGeom prst="rect">
            <a:avLst/>
          </a:prstGeom>
          <a:noFill/>
          <a:ln>
            <a:noFill/>
          </a:ln>
        </p:spPr>
      </p:pic>
      <p:pic>
        <p:nvPicPr>
          <p:cNvPr id="345" name="Google Shape;345;p44"/>
          <p:cNvPicPr preferRelativeResize="0"/>
          <p:nvPr/>
        </p:nvPicPr>
        <p:blipFill rotWithShape="1">
          <a:blip r:embed="rId5">
            <a:alphaModFix/>
          </a:blip>
          <a:srcRect b="44690" l="0" r="44681" t="0"/>
          <a:stretch/>
        </p:blipFill>
        <p:spPr>
          <a:xfrm>
            <a:off x="6230562" y="3161500"/>
            <a:ext cx="1982423" cy="1981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Detection but no Response</a:t>
            </a:r>
            <a:endParaRPr/>
          </a:p>
        </p:txBody>
      </p:sp>
      <p:sp>
        <p:nvSpPr>
          <p:cNvPr id="351" name="Google Shape;351;p45"/>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Bitcoin transactions are irreversible. </a:t>
            </a:r>
            <a:r>
              <a:rPr b="1" lang="en"/>
              <a:t>If you are hacked, you can never recover your Bitcoins.</a:t>
            </a:r>
            <a:endParaRPr/>
          </a:p>
          <a:p>
            <a:pPr indent="-317500" lvl="1" marL="914400" rtl="0" algn="l">
              <a:spcBef>
                <a:spcPts val="0"/>
              </a:spcBef>
              <a:spcAft>
                <a:spcPts val="0"/>
              </a:spcAft>
              <a:buSzPts val="1400"/>
              <a:buChar char="○"/>
            </a:pPr>
            <a:r>
              <a:rPr lang="en"/>
              <a:t>$68M stolen from NiceHash exchange in December 2017</a:t>
            </a:r>
            <a:endParaRPr/>
          </a:p>
          <a:p>
            <a:pPr indent="-317500" lvl="1" marL="914400" rtl="0" algn="l">
              <a:spcBef>
                <a:spcPts val="0"/>
              </a:spcBef>
              <a:spcAft>
                <a:spcPts val="0"/>
              </a:spcAft>
              <a:buSzPts val="1400"/>
              <a:buChar char="○"/>
            </a:pPr>
            <a:r>
              <a:rPr lang="en"/>
              <a:t>Four multi-million-dollar attacks on Ethereum in July 2018</a:t>
            </a:r>
            <a:endParaRPr/>
          </a:p>
          <a:p>
            <a:pPr indent="-317500" lvl="1" marL="914400" rtl="0" algn="l">
              <a:spcBef>
                <a:spcPts val="0"/>
              </a:spcBef>
              <a:spcAft>
                <a:spcPts val="0"/>
              </a:spcAft>
              <a:buSzPts val="1400"/>
              <a:buChar char="○"/>
            </a:pPr>
            <a:r>
              <a:rPr lang="en"/>
              <a:t>Coinbase: One </a:t>
            </a:r>
            <a:r>
              <a:rPr b="1" lang="en"/>
              <a:t>detected</a:t>
            </a:r>
            <a:r>
              <a:rPr lang="en"/>
              <a:t> theft per day</a:t>
            </a:r>
            <a:endParaRPr/>
          </a:p>
          <a:p>
            <a:pPr indent="-342900" lvl="0" marL="457200" rtl="0" algn="l">
              <a:spcBef>
                <a:spcPts val="0"/>
              </a:spcBef>
              <a:spcAft>
                <a:spcPts val="0"/>
              </a:spcAft>
              <a:buSzPts val="1800"/>
              <a:buChar char="●"/>
            </a:pPr>
            <a:r>
              <a:rPr b="1" lang="en"/>
              <a:t>Takeaway:</a:t>
            </a:r>
            <a:r>
              <a:rPr lang="en"/>
              <a:t> Prevention is great, but you must not </a:t>
            </a:r>
            <a:r>
              <a:rPr i="1" lang="en"/>
              <a:t>only</a:t>
            </a:r>
            <a:r>
              <a:rPr lang="en"/>
              <a:t> depend on prevention; you must also respond</a:t>
            </a:r>
            <a:endParaRPr b="1"/>
          </a:p>
        </p:txBody>
      </p:sp>
      <p:sp>
        <p:nvSpPr>
          <p:cNvPr id="352" name="Google Shape;35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53" name="Google Shape;353;p45"/>
          <p:cNvGraphicFramePr/>
          <p:nvPr/>
        </p:nvGraphicFramePr>
        <p:xfrm>
          <a:off x="5421100" y="1493235"/>
          <a:ext cx="3000000" cy="3000000"/>
        </p:xfrm>
        <a:graphic>
          <a:graphicData uri="http://schemas.openxmlformats.org/drawingml/2006/table">
            <a:tbl>
              <a:tblPr>
                <a:noFill/>
                <a:tableStyleId>{0C0BAC78-494A-49F9-B868-111B1F256D70}</a:tableStyleId>
              </a:tblPr>
              <a:tblGrid>
                <a:gridCol w="1890250"/>
                <a:gridCol w="1659300"/>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426700">
                <a:tc gridSpan="2">
                  <a:txBody>
                    <a:bodyPr/>
                    <a:lstStyle/>
                    <a:p>
                      <a:pPr indent="0" lvl="0" marL="0" rtl="0" algn="l">
                        <a:spcBef>
                          <a:spcPts val="0"/>
                        </a:spcBef>
                        <a:spcAft>
                          <a:spcPts val="0"/>
                        </a:spcAft>
                        <a:buNone/>
                      </a:pPr>
                      <a:r>
                        <a:rPr b="1" lang="en" sz="1600">
                          <a:solidFill>
                            <a:srgbClr val="595959"/>
                          </a:solidFill>
                        </a:rPr>
                        <a:t>Hacked Bitcoin Exchange Says Users May Share $68 Million Loss</a:t>
                      </a:r>
                      <a:endParaRPr b="1" sz="1600">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Lulu Yilun Chen and Yuji Nakamura</a:t>
                      </a:r>
                      <a:endParaRPr i="1">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August 5, 2016</a:t>
                      </a:r>
                      <a:endParaRPr i="1">
                        <a:solidFill>
                          <a:srgbClr val="595959"/>
                        </a:solidFill>
                      </a:endParaRPr>
                    </a:p>
                  </a:txBody>
                  <a:tcPr marT="91425" marB="0"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r>
            </a:tbl>
          </a:graphicData>
        </a:graphic>
      </p:graphicFrame>
      <p:pic>
        <p:nvPicPr>
          <p:cNvPr id="354" name="Google Shape;354;p45" title="Bloomberg"/>
          <p:cNvPicPr preferRelativeResize="0"/>
          <p:nvPr/>
        </p:nvPicPr>
        <p:blipFill>
          <a:blip r:embed="rId4">
            <a:alphaModFix/>
          </a:blip>
          <a:stretch>
            <a:fillRect/>
          </a:stretch>
        </p:blipFill>
        <p:spPr>
          <a:xfrm>
            <a:off x="5514500" y="1560499"/>
            <a:ext cx="1576832" cy="35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Defense in Depth</a:t>
            </a:r>
            <a:endParaRPr/>
          </a:p>
        </p:txBody>
      </p:sp>
      <p:sp>
        <p:nvSpPr>
          <p:cNvPr id="360" name="Google Shape;3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6"/>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1.5</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Theodosian Walls of Constantinople</a:t>
            </a:r>
            <a:endParaRPr/>
          </a:p>
        </p:txBody>
      </p:sp>
      <p:sp>
        <p:nvSpPr>
          <p:cNvPr id="367" name="Google Shape;367;p4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ancient capital of the Byzantine empire had a wall…</a:t>
            </a:r>
            <a:endParaRPr/>
          </a:p>
          <a:p>
            <a:pPr indent="-317500" lvl="1" marL="914400" rtl="0" algn="l">
              <a:spcBef>
                <a:spcPts val="0"/>
              </a:spcBef>
              <a:spcAft>
                <a:spcPts val="0"/>
              </a:spcAft>
              <a:buSzPts val="1400"/>
              <a:buChar char="○"/>
            </a:pPr>
            <a:r>
              <a:rPr lang="en"/>
              <a:t>Well, they had a moat…</a:t>
            </a:r>
            <a:endParaRPr/>
          </a:p>
          <a:p>
            <a:pPr indent="-317500" lvl="1" marL="914400" rtl="0" algn="l">
              <a:spcBef>
                <a:spcPts val="0"/>
              </a:spcBef>
              <a:spcAft>
                <a:spcPts val="0"/>
              </a:spcAft>
              <a:buSzPts val="1400"/>
              <a:buChar char="○"/>
            </a:pPr>
            <a:r>
              <a:rPr lang="en"/>
              <a:t>then a wall…</a:t>
            </a:r>
            <a:endParaRPr/>
          </a:p>
          <a:p>
            <a:pPr indent="-317500" lvl="1" marL="914400" rtl="0" algn="l">
              <a:spcBef>
                <a:spcPts val="0"/>
              </a:spcBef>
              <a:spcAft>
                <a:spcPts val="0"/>
              </a:spcAft>
              <a:buSzPts val="1400"/>
              <a:buChar char="○"/>
            </a:pPr>
            <a:r>
              <a:rPr lang="en"/>
              <a:t>then a depression…</a:t>
            </a:r>
            <a:endParaRPr/>
          </a:p>
          <a:p>
            <a:pPr indent="-317500" lvl="1" marL="914400" rtl="0" algn="l">
              <a:spcBef>
                <a:spcPts val="0"/>
              </a:spcBef>
              <a:spcAft>
                <a:spcPts val="0"/>
              </a:spcAft>
              <a:buSzPts val="1400"/>
              <a:buChar char="○"/>
            </a:pPr>
            <a:r>
              <a:rPr lang="en"/>
              <a:t>… and then an even bigger wall</a:t>
            </a:r>
            <a:endParaRPr/>
          </a:p>
          <a:p>
            <a:pPr indent="-342900" lvl="0" marL="457200" rtl="0" algn="l">
              <a:spcBef>
                <a:spcPts val="0"/>
              </a:spcBef>
              <a:spcAft>
                <a:spcPts val="0"/>
              </a:spcAft>
              <a:buSzPts val="1800"/>
              <a:buChar char="●"/>
            </a:pPr>
            <a:r>
              <a:rPr lang="en"/>
              <a:t>It also had towers to rain fire and arrows upon the enemy…</a:t>
            </a:r>
            <a:endParaRPr/>
          </a:p>
          <a:p>
            <a:pPr indent="-342900" lvl="0" marL="457200" rtl="0" algn="l">
              <a:spcBef>
                <a:spcPts val="0"/>
              </a:spcBef>
              <a:spcAft>
                <a:spcPts val="0"/>
              </a:spcAft>
              <a:buSzPts val="1800"/>
              <a:buChar char="●"/>
            </a:pPr>
            <a:r>
              <a:rPr b="1" lang="en"/>
              <a:t>Takeaway</a:t>
            </a:r>
            <a:r>
              <a:rPr lang="en"/>
              <a:t>: Defense in depth</a:t>
            </a:r>
            <a:endParaRPr/>
          </a:p>
        </p:txBody>
      </p:sp>
      <p:pic>
        <p:nvPicPr>
          <p:cNvPr id="368" name="Google Shape;368;p47"/>
          <p:cNvPicPr preferRelativeResize="0"/>
          <p:nvPr/>
        </p:nvPicPr>
        <p:blipFill rotWithShape="1">
          <a:blip r:embed="rId3">
            <a:alphaModFix/>
          </a:blip>
          <a:srcRect b="0" l="0" r="0" t="0"/>
          <a:stretch/>
        </p:blipFill>
        <p:spPr>
          <a:xfrm>
            <a:off x="5929700" y="1246825"/>
            <a:ext cx="2625701" cy="1479025"/>
          </a:xfrm>
          <a:prstGeom prst="rect">
            <a:avLst/>
          </a:prstGeom>
          <a:noFill/>
          <a:ln>
            <a:noFill/>
          </a:ln>
        </p:spPr>
      </p:pic>
      <p:pic>
        <p:nvPicPr>
          <p:cNvPr id="369" name="Google Shape;369;p47"/>
          <p:cNvPicPr preferRelativeResize="0"/>
          <p:nvPr/>
        </p:nvPicPr>
        <p:blipFill rotWithShape="1">
          <a:blip r:embed="rId4">
            <a:alphaModFix/>
          </a:blip>
          <a:srcRect b="0" l="0" r="0" t="0"/>
          <a:stretch/>
        </p:blipFill>
        <p:spPr>
          <a:xfrm flipH="1">
            <a:off x="6462274" y="2932450"/>
            <a:ext cx="1560550" cy="2079974"/>
          </a:xfrm>
          <a:prstGeom prst="rect">
            <a:avLst/>
          </a:prstGeom>
          <a:noFill/>
          <a:ln>
            <a:noFill/>
          </a:ln>
        </p:spPr>
      </p:pic>
      <p:sp>
        <p:nvSpPr>
          <p:cNvPr id="370" name="Google Shape;37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Defense in Depth</a:t>
            </a:r>
            <a:endParaRPr/>
          </a:p>
        </p:txBody>
      </p:sp>
      <p:sp>
        <p:nvSpPr>
          <p:cNvPr id="376" name="Google Shape;376;p4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Multiple types of defenses should be layered together</a:t>
            </a:r>
            <a:endParaRPr/>
          </a:p>
          <a:p>
            <a:pPr indent="-342900" lvl="0" marL="457200" rtl="0" algn="l">
              <a:spcBef>
                <a:spcPts val="0"/>
              </a:spcBef>
              <a:spcAft>
                <a:spcPts val="0"/>
              </a:spcAft>
              <a:buSzPts val="1800"/>
              <a:buChar char="●"/>
            </a:pPr>
            <a:r>
              <a:rPr lang="en"/>
              <a:t>An attacker should have to breach all defenses to successfully attack a system</a:t>
            </a:r>
            <a:endParaRPr/>
          </a:p>
          <a:p>
            <a:pPr indent="-342900" lvl="0" marL="457200" rtl="0" algn="l">
              <a:spcBef>
                <a:spcPts val="0"/>
              </a:spcBef>
              <a:spcAft>
                <a:spcPts val="0"/>
              </a:spcAft>
              <a:buSzPts val="1800"/>
              <a:buChar char="●"/>
            </a:pPr>
            <a:r>
              <a:rPr lang="en"/>
              <a:t>However, consider </a:t>
            </a:r>
            <a:r>
              <a:rPr b="1" lang="en"/>
              <a:t>security is economics</a:t>
            </a:r>
            <a:endParaRPr/>
          </a:p>
          <a:p>
            <a:pPr indent="-317500" lvl="1" marL="914400" rtl="0" algn="l">
              <a:spcBef>
                <a:spcPts val="0"/>
              </a:spcBef>
              <a:spcAft>
                <a:spcPts val="0"/>
              </a:spcAft>
              <a:buSzPts val="1400"/>
              <a:buChar char="○"/>
            </a:pPr>
            <a:r>
              <a:rPr lang="en"/>
              <a:t>Defenses are not free.</a:t>
            </a:r>
            <a:endParaRPr/>
          </a:p>
          <a:p>
            <a:pPr indent="-317500" lvl="1" marL="914400" rtl="0" algn="l">
              <a:spcBef>
                <a:spcPts val="0"/>
              </a:spcBef>
              <a:spcAft>
                <a:spcPts val="0"/>
              </a:spcAft>
              <a:buSzPts val="1400"/>
              <a:buChar char="○"/>
            </a:pPr>
            <a:r>
              <a:rPr lang="en"/>
              <a:t>Defenses are often less than the sum of their parts</a:t>
            </a:r>
            <a:endParaRPr/>
          </a:p>
        </p:txBody>
      </p:sp>
      <p:sp>
        <p:nvSpPr>
          <p:cNvPr id="377" name="Google Shape;37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Least Privilege</a:t>
            </a:r>
            <a:endParaRPr/>
          </a:p>
        </p:txBody>
      </p:sp>
      <p:sp>
        <p:nvSpPr>
          <p:cNvPr id="383" name="Google Shape;38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9"/>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1.6</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uTorrent</a:t>
            </a:r>
            <a:endParaRPr/>
          </a:p>
        </p:txBody>
      </p:sp>
      <p:pic>
        <p:nvPicPr>
          <p:cNvPr id="390" name="Google Shape;390;p50"/>
          <p:cNvPicPr preferRelativeResize="0"/>
          <p:nvPr/>
        </p:nvPicPr>
        <p:blipFill rotWithShape="1">
          <a:blip r:embed="rId3">
            <a:alphaModFix/>
          </a:blip>
          <a:srcRect b="0" l="0" r="0" t="0"/>
          <a:stretch/>
        </p:blipFill>
        <p:spPr>
          <a:xfrm>
            <a:off x="1639375" y="1148375"/>
            <a:ext cx="5865247" cy="3995127"/>
          </a:xfrm>
          <a:prstGeom prst="rect">
            <a:avLst/>
          </a:prstGeom>
          <a:noFill/>
          <a:ln>
            <a:noFill/>
          </a:ln>
        </p:spPr>
      </p:pic>
      <p:sp>
        <p:nvSpPr>
          <p:cNvPr id="391" name="Google Shape;39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uTorrent</a:t>
            </a:r>
            <a:endParaRPr/>
          </a:p>
        </p:txBody>
      </p:sp>
      <p:pic>
        <p:nvPicPr>
          <p:cNvPr id="397" name="Google Shape;397;p51"/>
          <p:cNvPicPr preferRelativeResize="0"/>
          <p:nvPr/>
        </p:nvPicPr>
        <p:blipFill rotWithShape="1">
          <a:blip r:embed="rId3">
            <a:alphaModFix/>
          </a:blip>
          <a:srcRect b="0" l="0" r="0" t="0"/>
          <a:stretch/>
        </p:blipFill>
        <p:spPr>
          <a:xfrm>
            <a:off x="1185400" y="1148375"/>
            <a:ext cx="6773192" cy="3995125"/>
          </a:xfrm>
          <a:prstGeom prst="rect">
            <a:avLst/>
          </a:prstGeom>
          <a:noFill/>
          <a:ln>
            <a:noFill/>
          </a:ln>
        </p:spPr>
      </p:pic>
      <p:sp>
        <p:nvSpPr>
          <p:cNvPr id="398" name="Google Shape;39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uTorrent</a:t>
            </a:r>
            <a:endParaRPr/>
          </a:p>
        </p:txBody>
      </p:sp>
      <p:pic>
        <p:nvPicPr>
          <p:cNvPr id="404" name="Google Shape;404;p52"/>
          <p:cNvPicPr preferRelativeResize="0"/>
          <p:nvPr/>
        </p:nvPicPr>
        <p:blipFill rotWithShape="1">
          <a:blip r:embed="rId3">
            <a:alphaModFix/>
          </a:blip>
          <a:srcRect b="0" l="0" r="0" t="0"/>
          <a:stretch/>
        </p:blipFill>
        <p:spPr>
          <a:xfrm>
            <a:off x="1332875" y="1148375"/>
            <a:ext cx="6478239" cy="3995125"/>
          </a:xfrm>
          <a:prstGeom prst="rect">
            <a:avLst/>
          </a:prstGeom>
          <a:noFill/>
          <a:ln>
            <a:noFill/>
          </a:ln>
        </p:spPr>
      </p:pic>
      <p:sp>
        <p:nvSpPr>
          <p:cNvPr id="405" name="Google Shape;40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uTorrent</a:t>
            </a:r>
            <a:endParaRPr/>
          </a:p>
        </p:txBody>
      </p:sp>
      <p:pic>
        <p:nvPicPr>
          <p:cNvPr id="411" name="Google Shape;411;p53"/>
          <p:cNvPicPr preferRelativeResize="0"/>
          <p:nvPr/>
        </p:nvPicPr>
        <p:blipFill rotWithShape="1">
          <a:blip r:embed="rId3">
            <a:alphaModFix/>
          </a:blip>
          <a:srcRect b="0" l="0" r="0" t="0"/>
          <a:stretch/>
        </p:blipFill>
        <p:spPr>
          <a:xfrm>
            <a:off x="1322588" y="1148375"/>
            <a:ext cx="6498821" cy="3995125"/>
          </a:xfrm>
          <a:prstGeom prst="rect">
            <a:avLst/>
          </a:prstGeom>
          <a:noFill/>
          <a:ln>
            <a:noFill/>
          </a:ln>
        </p:spPr>
      </p:pic>
      <p:sp>
        <p:nvSpPr>
          <p:cNvPr id="412" name="Google Shape;41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Enforcing a desired property </a:t>
            </a:r>
            <a:r>
              <a:rPr i="1" lang="en"/>
              <a:t>in the presence of an attacker</a:t>
            </a:r>
            <a:endParaRPr i="1"/>
          </a:p>
          <a:p>
            <a:pPr indent="0" lvl="0" marL="0" rtl="0" algn="l">
              <a:lnSpc>
                <a:spcPct val="100000"/>
              </a:lnSpc>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0" lvl="0" marL="2171700" rtl="0" algn="l">
              <a:lnSpc>
                <a:spcPct val="100000"/>
              </a:lnSpc>
              <a:spcBef>
                <a:spcPts val="1200"/>
              </a:spcBef>
              <a:spcAft>
                <a:spcPts val="0"/>
              </a:spcAft>
              <a:buNone/>
            </a:pPr>
            <a:r>
              <a:rPr lang="en"/>
              <a:t>data confidentiality</a:t>
            </a:r>
            <a:endParaRPr/>
          </a:p>
          <a:p>
            <a:pPr indent="0" lvl="0" marL="2171700" rtl="0" algn="l">
              <a:lnSpc>
                <a:spcPct val="100000"/>
              </a:lnSpc>
              <a:spcBef>
                <a:spcPts val="1200"/>
              </a:spcBef>
              <a:spcAft>
                <a:spcPts val="0"/>
              </a:spcAft>
              <a:buNone/>
            </a:pPr>
            <a:r>
              <a:rPr lang="en"/>
              <a:t>user privacy</a:t>
            </a:r>
            <a:endParaRPr/>
          </a:p>
          <a:p>
            <a:pPr indent="0" lvl="0" marL="2171700" rtl="0" algn="l">
              <a:lnSpc>
                <a:spcPct val="100000"/>
              </a:lnSpc>
              <a:spcBef>
                <a:spcPts val="1200"/>
              </a:spcBef>
              <a:spcAft>
                <a:spcPts val="0"/>
              </a:spcAft>
              <a:buNone/>
            </a:pPr>
            <a:r>
              <a:rPr lang="en"/>
              <a:t>data and computation integrity</a:t>
            </a:r>
            <a:endParaRPr/>
          </a:p>
          <a:p>
            <a:pPr indent="0" lvl="0" marL="2171700" rtl="0" algn="l">
              <a:lnSpc>
                <a:spcPct val="100000"/>
              </a:lnSpc>
              <a:spcBef>
                <a:spcPts val="1200"/>
              </a:spcBef>
              <a:spcAft>
                <a:spcPts val="0"/>
              </a:spcAft>
              <a:buNone/>
            </a:pPr>
            <a:r>
              <a:rPr lang="en"/>
              <a:t>authentication</a:t>
            </a:r>
            <a:endParaRPr/>
          </a:p>
          <a:p>
            <a:pPr indent="0" lvl="0" marL="2171700" rtl="0" algn="l">
              <a:lnSpc>
                <a:spcPct val="100000"/>
              </a:lnSpc>
              <a:spcBef>
                <a:spcPts val="1200"/>
              </a:spcBef>
              <a:spcAft>
                <a:spcPts val="0"/>
              </a:spcAft>
              <a:buNone/>
            </a:pPr>
            <a:r>
              <a:rPr lang="en"/>
              <a:t>availability</a:t>
            </a:r>
            <a:endParaRPr/>
          </a:p>
          <a:p>
            <a:pPr indent="0" lvl="0" marL="2171700" rtl="0" algn="l">
              <a:lnSpc>
                <a:spcPct val="100000"/>
              </a:lnSpc>
              <a:spcBef>
                <a:spcPts val="1200"/>
              </a:spcBef>
              <a:spcAft>
                <a:spcPts val="1200"/>
              </a:spcAft>
              <a:buNone/>
            </a:pPr>
            <a:r>
              <a:rPr lang="en"/>
              <a:t>…</a:t>
            </a:r>
            <a:endParaRPr/>
          </a:p>
        </p:txBody>
      </p:sp>
      <p:sp>
        <p:nvSpPr>
          <p:cNvPr id="84" name="Google Shape;84;p1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security?</a:t>
            </a:r>
            <a:endParaRPr/>
          </a:p>
        </p:txBody>
      </p:sp>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86" name="Google Shape;86;p18"/>
          <p:cNvCxnSpPr/>
          <p:nvPr/>
        </p:nvCxnSpPr>
        <p:spPr>
          <a:xfrm>
            <a:off x="2806975" y="1647325"/>
            <a:ext cx="0" cy="76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uTorrent</a:t>
            </a:r>
            <a:endParaRPr/>
          </a:p>
        </p:txBody>
      </p:sp>
      <p:pic>
        <p:nvPicPr>
          <p:cNvPr id="418" name="Google Shape;418;p54"/>
          <p:cNvPicPr preferRelativeResize="0"/>
          <p:nvPr/>
        </p:nvPicPr>
        <p:blipFill rotWithShape="1">
          <a:blip r:embed="rId3">
            <a:alphaModFix/>
          </a:blip>
          <a:srcRect b="0" l="0" r="0" t="0"/>
          <a:stretch/>
        </p:blipFill>
        <p:spPr>
          <a:xfrm>
            <a:off x="5566254" y="2068300"/>
            <a:ext cx="3452877" cy="2122649"/>
          </a:xfrm>
          <a:prstGeom prst="rect">
            <a:avLst/>
          </a:prstGeom>
          <a:noFill/>
          <a:ln>
            <a:noFill/>
          </a:ln>
        </p:spPr>
      </p:pic>
      <p:sp>
        <p:nvSpPr>
          <p:cNvPr id="419" name="Google Shape;419;p54"/>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was this program able to do?</a:t>
            </a:r>
            <a:endParaRPr/>
          </a:p>
          <a:p>
            <a:pPr indent="-317500" lvl="1" marL="914400" rtl="0" algn="l">
              <a:spcBef>
                <a:spcPts val="0"/>
              </a:spcBef>
              <a:spcAft>
                <a:spcPts val="0"/>
              </a:spcAft>
              <a:buSzPts val="1400"/>
              <a:buChar char="○"/>
            </a:pPr>
            <a:r>
              <a:rPr lang="en"/>
              <a:t>Leak your files</a:t>
            </a:r>
            <a:endParaRPr/>
          </a:p>
          <a:p>
            <a:pPr indent="-317500" lvl="1" marL="914400" rtl="0" algn="l">
              <a:spcBef>
                <a:spcPts val="0"/>
              </a:spcBef>
              <a:spcAft>
                <a:spcPts val="0"/>
              </a:spcAft>
              <a:buSzPts val="1400"/>
              <a:buChar char="○"/>
            </a:pPr>
            <a:r>
              <a:rPr lang="en"/>
              <a:t>Delete your files</a:t>
            </a:r>
            <a:endParaRPr/>
          </a:p>
          <a:p>
            <a:pPr indent="-317500" lvl="1" marL="914400" rtl="0" algn="l">
              <a:spcBef>
                <a:spcPts val="0"/>
              </a:spcBef>
              <a:spcAft>
                <a:spcPts val="0"/>
              </a:spcAft>
              <a:buSzPts val="1400"/>
              <a:buChar char="○"/>
            </a:pPr>
            <a:r>
              <a:rPr lang="en"/>
              <a:t>Send spam</a:t>
            </a:r>
            <a:endParaRPr/>
          </a:p>
          <a:p>
            <a:pPr indent="-317500" lvl="1" marL="914400" rtl="0" algn="l">
              <a:spcBef>
                <a:spcPts val="0"/>
              </a:spcBef>
              <a:spcAft>
                <a:spcPts val="0"/>
              </a:spcAft>
              <a:buSzPts val="1400"/>
              <a:buChar char="○"/>
            </a:pPr>
            <a:r>
              <a:rPr lang="en"/>
              <a:t>Run another malicious program</a:t>
            </a:r>
            <a:endParaRPr/>
          </a:p>
          <a:p>
            <a:pPr indent="-342900" lvl="0" marL="457200" rtl="0" algn="l">
              <a:spcBef>
                <a:spcPts val="0"/>
              </a:spcBef>
              <a:spcAft>
                <a:spcPts val="0"/>
              </a:spcAft>
              <a:buSzPts val="1800"/>
              <a:buChar char="●"/>
            </a:pPr>
            <a:r>
              <a:rPr lang="en"/>
              <a:t>What does this program need to be able to do?</a:t>
            </a:r>
            <a:endParaRPr/>
          </a:p>
          <a:p>
            <a:pPr indent="-317500" lvl="1" marL="914400" rtl="0" algn="l">
              <a:spcBef>
                <a:spcPts val="0"/>
              </a:spcBef>
              <a:spcAft>
                <a:spcPts val="0"/>
              </a:spcAft>
              <a:buSzPts val="1400"/>
              <a:buChar char="○"/>
            </a:pPr>
            <a:r>
              <a:rPr lang="en"/>
              <a:t>Access the screen</a:t>
            </a:r>
            <a:endParaRPr/>
          </a:p>
          <a:p>
            <a:pPr indent="-317500" lvl="1" marL="914400" rtl="0" algn="l">
              <a:spcBef>
                <a:spcPts val="0"/>
              </a:spcBef>
              <a:spcAft>
                <a:spcPts val="0"/>
              </a:spcAft>
              <a:buSzPts val="1400"/>
              <a:buChar char="○"/>
            </a:pPr>
            <a:r>
              <a:rPr lang="en"/>
              <a:t>Manage some files (but not all files)</a:t>
            </a:r>
            <a:endParaRPr/>
          </a:p>
          <a:p>
            <a:pPr indent="-317500" lvl="1" marL="914400" rtl="0" algn="l">
              <a:spcBef>
                <a:spcPts val="0"/>
              </a:spcBef>
              <a:spcAft>
                <a:spcPts val="0"/>
              </a:spcAft>
              <a:buSzPts val="1400"/>
              <a:buChar char="○"/>
            </a:pPr>
            <a:r>
              <a:rPr lang="en"/>
              <a:t>Make some Internet connections (but not all Internet connections)</a:t>
            </a:r>
            <a:endParaRPr/>
          </a:p>
          <a:p>
            <a:pPr indent="-342900" lvl="0" marL="457200" rtl="0" algn="l">
              <a:spcBef>
                <a:spcPts val="0"/>
              </a:spcBef>
              <a:spcAft>
                <a:spcPts val="0"/>
              </a:spcAft>
              <a:buSzPts val="1800"/>
              <a:buChar char="●"/>
            </a:pPr>
            <a:r>
              <a:rPr b="1" lang="en"/>
              <a:t>Takeaway</a:t>
            </a:r>
            <a:r>
              <a:rPr lang="en"/>
              <a:t>: Least privilege</a:t>
            </a:r>
            <a:endParaRPr/>
          </a:p>
        </p:txBody>
      </p:sp>
      <p:sp>
        <p:nvSpPr>
          <p:cNvPr id="420" name="Google Shape;42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Least Privilege</a:t>
            </a:r>
            <a:endParaRPr/>
          </a:p>
        </p:txBody>
      </p:sp>
      <p:sp>
        <p:nvSpPr>
          <p:cNvPr id="426" name="Google Shape;426;p5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Consider what permissions a entity or program </a:t>
            </a:r>
            <a:r>
              <a:rPr i="1" lang="en"/>
              <a:t>needs</a:t>
            </a:r>
            <a:r>
              <a:rPr lang="en"/>
              <a:t> to be able to do its job correctly</a:t>
            </a:r>
            <a:endParaRPr/>
          </a:p>
          <a:p>
            <a:pPr indent="-317500" lvl="1" marL="914400" rtl="0" algn="l">
              <a:spcBef>
                <a:spcPts val="0"/>
              </a:spcBef>
              <a:spcAft>
                <a:spcPts val="0"/>
              </a:spcAft>
              <a:buSzPts val="1400"/>
              <a:buChar char="○"/>
            </a:pPr>
            <a:r>
              <a:rPr lang="en"/>
              <a:t>If you grant unnecessary permissions, a malicious or hacked program could use those permissions against you</a:t>
            </a:r>
            <a:endParaRPr/>
          </a:p>
        </p:txBody>
      </p:sp>
      <p:sp>
        <p:nvSpPr>
          <p:cNvPr id="427" name="Google Shape;42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Separation of Responsibility</a:t>
            </a:r>
            <a:endParaRPr/>
          </a:p>
        </p:txBody>
      </p:sp>
      <p:sp>
        <p:nvSpPr>
          <p:cNvPr id="433" name="Google Shape;43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6"/>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1.7</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to a Nuclear Bunker</a:t>
            </a:r>
            <a:endParaRPr/>
          </a:p>
        </p:txBody>
      </p:sp>
      <p:pic>
        <p:nvPicPr>
          <p:cNvPr id="440" name="Google Shape;440;p57"/>
          <p:cNvPicPr preferRelativeResize="0"/>
          <p:nvPr/>
        </p:nvPicPr>
        <p:blipFill rotWithShape="1">
          <a:blip r:embed="rId3">
            <a:alphaModFix/>
          </a:blip>
          <a:srcRect b="0" l="0" r="0" t="0"/>
          <a:stretch/>
        </p:blipFill>
        <p:spPr>
          <a:xfrm>
            <a:off x="1358400" y="1326400"/>
            <a:ext cx="2913843" cy="1943500"/>
          </a:xfrm>
          <a:prstGeom prst="rect">
            <a:avLst/>
          </a:prstGeom>
          <a:noFill/>
          <a:ln>
            <a:noFill/>
          </a:ln>
        </p:spPr>
      </p:pic>
      <p:pic>
        <p:nvPicPr>
          <p:cNvPr id="441" name="Google Shape;441;p57"/>
          <p:cNvPicPr preferRelativeResize="0"/>
          <p:nvPr/>
        </p:nvPicPr>
        <p:blipFill rotWithShape="1">
          <a:blip r:embed="rId4">
            <a:alphaModFix/>
          </a:blip>
          <a:srcRect b="0" l="0" r="0" t="0"/>
          <a:stretch/>
        </p:blipFill>
        <p:spPr>
          <a:xfrm>
            <a:off x="4613300" y="1326400"/>
            <a:ext cx="2913848" cy="1934988"/>
          </a:xfrm>
          <a:prstGeom prst="rect">
            <a:avLst/>
          </a:prstGeom>
          <a:noFill/>
          <a:ln>
            <a:noFill/>
          </a:ln>
        </p:spPr>
      </p:pic>
      <p:pic>
        <p:nvPicPr>
          <p:cNvPr id="442" name="Google Shape;442;p57"/>
          <p:cNvPicPr preferRelativeResize="0"/>
          <p:nvPr/>
        </p:nvPicPr>
        <p:blipFill rotWithShape="1">
          <a:blip r:embed="rId5">
            <a:alphaModFix/>
          </a:blip>
          <a:srcRect b="29687" l="0" r="0" t="29683"/>
          <a:stretch/>
        </p:blipFill>
        <p:spPr>
          <a:xfrm>
            <a:off x="1358400" y="3370150"/>
            <a:ext cx="2832126" cy="1730248"/>
          </a:xfrm>
          <a:prstGeom prst="rect">
            <a:avLst/>
          </a:prstGeom>
          <a:noFill/>
          <a:ln>
            <a:noFill/>
          </a:ln>
        </p:spPr>
      </p:pic>
      <p:pic>
        <p:nvPicPr>
          <p:cNvPr id="443" name="Google Shape;443;p57"/>
          <p:cNvPicPr preferRelativeResize="0"/>
          <p:nvPr/>
        </p:nvPicPr>
        <p:blipFill rotWithShape="1">
          <a:blip r:embed="rId6">
            <a:alphaModFix/>
          </a:blip>
          <a:srcRect b="0" l="0" r="0" t="0"/>
          <a:stretch/>
        </p:blipFill>
        <p:spPr>
          <a:xfrm>
            <a:off x="5385351" y="3438000"/>
            <a:ext cx="1369749" cy="1594552"/>
          </a:xfrm>
          <a:prstGeom prst="rect">
            <a:avLst/>
          </a:prstGeom>
          <a:noFill/>
          <a:ln>
            <a:noFill/>
          </a:ln>
        </p:spPr>
      </p:pic>
      <p:sp>
        <p:nvSpPr>
          <p:cNvPr id="444" name="Google Shape;44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Separation of Responsibility</a:t>
            </a:r>
            <a:endParaRPr/>
          </a:p>
        </p:txBody>
      </p:sp>
      <p:sp>
        <p:nvSpPr>
          <p:cNvPr id="450" name="Google Shape;450;p5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you need to have a privilege, consider requiring multiple parties to work together (collude) to exercise it</a:t>
            </a:r>
            <a:endParaRPr/>
          </a:p>
          <a:p>
            <a:pPr indent="-317500" lvl="1" marL="914400" rtl="0" algn="l">
              <a:spcBef>
                <a:spcPts val="0"/>
              </a:spcBef>
              <a:spcAft>
                <a:spcPts val="0"/>
              </a:spcAft>
              <a:buSzPts val="1400"/>
              <a:buChar char="○"/>
            </a:pPr>
            <a:r>
              <a:rPr lang="en"/>
              <a:t>It’s much more likely for a single party to be malicious than for all multiple parties to be malicious and collude with one another</a:t>
            </a:r>
            <a:endParaRPr/>
          </a:p>
        </p:txBody>
      </p:sp>
      <p:sp>
        <p:nvSpPr>
          <p:cNvPr id="451" name="Google Shape;45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Ensure Complete Mediation</a:t>
            </a:r>
            <a:endParaRPr/>
          </a:p>
        </p:txBody>
      </p:sp>
      <p:sp>
        <p:nvSpPr>
          <p:cNvPr id="457" name="Google Shape;45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59"/>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1.8 &amp; 1.13</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 the Issue</a:t>
            </a:r>
            <a:endParaRPr/>
          </a:p>
        </p:txBody>
      </p:sp>
      <p:pic>
        <p:nvPicPr>
          <p:cNvPr id="464" name="Google Shape;464;p60"/>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465" name="Google Shape;46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Ensure Complete Mediation</a:t>
            </a:r>
            <a:endParaRPr/>
          </a:p>
        </p:txBody>
      </p:sp>
      <p:sp>
        <p:nvSpPr>
          <p:cNvPr id="471" name="Google Shape;471;p61"/>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Ensure that every access point is monitored and protected</a:t>
            </a:r>
            <a:endParaRPr/>
          </a:p>
          <a:p>
            <a:pPr indent="-342900" lvl="0" marL="457200" rtl="0" algn="l">
              <a:spcBef>
                <a:spcPts val="0"/>
              </a:spcBef>
              <a:spcAft>
                <a:spcPts val="0"/>
              </a:spcAft>
              <a:buSzPts val="1800"/>
              <a:buChar char="●"/>
            </a:pPr>
            <a:r>
              <a:rPr b="1" lang="en"/>
              <a:t>Reference monitor</a:t>
            </a:r>
            <a:r>
              <a:rPr lang="en"/>
              <a:t>: Single point through which all access must occur</a:t>
            </a:r>
            <a:endParaRPr/>
          </a:p>
          <a:p>
            <a:pPr indent="-317500" lvl="1" marL="914400" rtl="0" algn="l">
              <a:spcBef>
                <a:spcPts val="0"/>
              </a:spcBef>
              <a:spcAft>
                <a:spcPts val="0"/>
              </a:spcAft>
              <a:buSzPts val="1400"/>
              <a:buChar char="○"/>
            </a:pPr>
            <a:r>
              <a:rPr lang="en"/>
              <a:t>Example: A network firewall, airport security, the doors to the dorms</a:t>
            </a:r>
            <a:endParaRPr/>
          </a:p>
          <a:p>
            <a:pPr indent="-342900" lvl="0" marL="457200" rtl="0" algn="l">
              <a:spcBef>
                <a:spcPts val="0"/>
              </a:spcBef>
              <a:spcAft>
                <a:spcPts val="0"/>
              </a:spcAft>
              <a:buSzPts val="1800"/>
              <a:buChar char="●"/>
            </a:pPr>
            <a:r>
              <a:rPr lang="en"/>
              <a:t>Desired properties of reference monitors:</a:t>
            </a:r>
            <a:endParaRPr/>
          </a:p>
          <a:p>
            <a:pPr indent="-317500" lvl="1" marL="914400" rtl="0" algn="l">
              <a:spcBef>
                <a:spcPts val="0"/>
              </a:spcBef>
              <a:spcAft>
                <a:spcPts val="0"/>
              </a:spcAft>
              <a:buSzPts val="1400"/>
              <a:buChar char="○"/>
            </a:pPr>
            <a:r>
              <a:rPr lang="en"/>
              <a:t>Correctness</a:t>
            </a:r>
            <a:endParaRPr/>
          </a:p>
          <a:p>
            <a:pPr indent="-317500" lvl="1" marL="914400" rtl="0" algn="l">
              <a:spcBef>
                <a:spcPts val="0"/>
              </a:spcBef>
              <a:spcAft>
                <a:spcPts val="0"/>
              </a:spcAft>
              <a:buSzPts val="1400"/>
              <a:buChar char="○"/>
            </a:pPr>
            <a:r>
              <a:rPr lang="en"/>
              <a:t>Completeness (can’t be bypassed)</a:t>
            </a:r>
            <a:endParaRPr/>
          </a:p>
          <a:p>
            <a:pPr indent="-317500" lvl="1" marL="914400" rtl="0" algn="l">
              <a:spcBef>
                <a:spcPts val="0"/>
              </a:spcBef>
              <a:spcAft>
                <a:spcPts val="0"/>
              </a:spcAft>
              <a:buSzPts val="1400"/>
              <a:buChar char="○"/>
            </a:pPr>
            <a:r>
              <a:rPr lang="en"/>
              <a:t>Security (can’t be tampered with)</a:t>
            </a:r>
            <a:endParaRPr/>
          </a:p>
          <a:p>
            <a:pPr indent="-317500" lvl="1" marL="914400" rtl="0" algn="l">
              <a:spcBef>
                <a:spcPts val="0"/>
              </a:spcBef>
              <a:spcAft>
                <a:spcPts val="0"/>
              </a:spcAft>
              <a:buSzPts val="1400"/>
              <a:buChar char="○"/>
            </a:pPr>
            <a:r>
              <a:rPr lang="en"/>
              <a:t>Should be part of the TCB</a:t>
            </a:r>
            <a:endParaRPr/>
          </a:p>
        </p:txBody>
      </p:sp>
      <p:pic>
        <p:nvPicPr>
          <p:cNvPr id="472" name="Google Shape;472;p61"/>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473" name="Google Shape;47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61"/>
          <p:cNvSpPr txBox="1"/>
          <p:nvPr/>
        </p:nvSpPr>
        <p:spPr>
          <a:xfrm>
            <a:off x="5770225" y="3741350"/>
            <a:ext cx="296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The cars drove around the barrier</a:t>
            </a:r>
            <a:endParaRPr/>
          </a:p>
        </p:txBody>
      </p:sp>
      <p:pic>
        <p:nvPicPr>
          <p:cNvPr id="475" name="Google Shape;475;p61"/>
          <p:cNvPicPr preferRelativeResize="0"/>
          <p:nvPr/>
        </p:nvPicPr>
        <p:blipFill rotWithShape="1">
          <a:blip r:embed="rId4">
            <a:alphaModFix/>
          </a:blip>
          <a:srcRect b="47606" l="47265" r="39664" t="35065"/>
          <a:stretch/>
        </p:blipFill>
        <p:spPr>
          <a:xfrm rot="-1256318">
            <a:off x="7663630" y="2619018"/>
            <a:ext cx="373161" cy="494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Time-of-Check to Time-of-Use</a:t>
            </a:r>
            <a:endParaRPr/>
          </a:p>
        </p:txBody>
      </p:sp>
      <p:sp>
        <p:nvSpPr>
          <p:cNvPr id="481" name="Google Shape;481;p6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common failure of ensuring complete mediation involving race conditions</a:t>
            </a:r>
            <a:endParaRPr/>
          </a:p>
          <a:p>
            <a:pPr indent="-342900" lvl="0" marL="457200" rtl="0" algn="l">
              <a:spcBef>
                <a:spcPts val="0"/>
              </a:spcBef>
              <a:spcAft>
                <a:spcPts val="0"/>
              </a:spcAft>
              <a:buSzPts val="1800"/>
              <a:buChar char="●"/>
            </a:pPr>
            <a:r>
              <a:rPr lang="en"/>
              <a:t>Consider the following code:</a:t>
            </a:r>
            <a:endParaRPr b="1">
              <a:latin typeface="Courier New"/>
              <a:ea typeface="Courier New"/>
              <a:cs typeface="Courier New"/>
              <a:sym typeface="Courier New"/>
            </a:endParaRPr>
          </a:p>
        </p:txBody>
      </p:sp>
      <p:sp>
        <p:nvSpPr>
          <p:cNvPr id="482" name="Google Shape;48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62"/>
          <p:cNvSpPr txBox="1"/>
          <p:nvPr/>
        </p:nvSpPr>
        <p:spPr>
          <a:xfrm>
            <a:off x="357900" y="2287550"/>
            <a:ext cx="5045700" cy="23397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procedure withdrawal(w)</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	// contact central server to get balance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	1. let b := balance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	2. if b &lt; w, abort</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	// contact server to set balance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	3. set balance := b - w</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4. give w dollars to user</a:t>
            </a:r>
            <a:endParaRPr b="1">
              <a:latin typeface="Courier New"/>
              <a:ea typeface="Courier New"/>
              <a:cs typeface="Courier New"/>
              <a:sym typeface="Courier New"/>
            </a:endParaRPr>
          </a:p>
        </p:txBody>
      </p:sp>
      <p:sp>
        <p:nvSpPr>
          <p:cNvPr id="484" name="Google Shape;484;p62"/>
          <p:cNvSpPr txBox="1"/>
          <p:nvPr/>
        </p:nvSpPr>
        <p:spPr>
          <a:xfrm>
            <a:off x="5556600" y="3041750"/>
            <a:ext cx="3336000" cy="8313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Time-of-Check to Time-of-Use</a:t>
            </a:r>
            <a:endParaRPr/>
          </a:p>
        </p:txBody>
      </p:sp>
      <p:sp>
        <p:nvSpPr>
          <p:cNvPr id="490" name="Google Shape;49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63"/>
          <p:cNvSpPr txBox="1"/>
          <p:nvPr/>
        </p:nvSpPr>
        <p:spPr>
          <a:xfrm>
            <a:off x="884300" y="1246825"/>
            <a:ext cx="4131000" cy="1030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b="1" lang="en">
                <a:solidFill>
                  <a:srgbClr val="000000"/>
                </a:solidFill>
                <a:latin typeface="Courier New"/>
                <a:ea typeface="Courier New"/>
                <a:cs typeface="Courier New"/>
                <a:sym typeface="Courier New"/>
              </a:rPr>
              <a:t>withdrawal(5)</a:t>
            </a: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1. let b := balance</a:t>
            </a: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492" name="Google Shape;492;p63"/>
          <p:cNvSpPr txBox="1"/>
          <p:nvPr/>
        </p:nvSpPr>
        <p:spPr>
          <a:xfrm>
            <a:off x="5121575" y="1747400"/>
            <a:ext cx="3718800" cy="32649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n">
                <a:solidFill>
                  <a:srgbClr val="000000"/>
                </a:solidFill>
                <a:latin typeface="Courier New"/>
                <a:ea typeface="Courier New"/>
                <a:cs typeface="Courier New"/>
                <a:sym typeface="Courier New"/>
              </a:rPr>
              <a:t>withdrawal(5)</a:t>
            </a: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1. let b := balance</a:t>
            </a: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2. if b &lt; w, abort</a:t>
            </a:r>
            <a:br>
              <a:rPr b="1" lang="en">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indent="0" lvl="0" marL="0" rtl="0" algn="l">
              <a:lnSpc>
                <a:spcPct val="105000"/>
              </a:lnSpc>
              <a:spcBef>
                <a:spcPts val="1200"/>
              </a:spcBef>
              <a:spcAft>
                <a:spcPts val="1200"/>
              </a:spcAft>
              <a:buNone/>
            </a:pPr>
            <a:r>
              <a:rPr b="1" lang="en">
                <a:solidFill>
                  <a:srgbClr val="000000"/>
                </a:solidFill>
                <a:latin typeface="Courier New"/>
                <a:ea typeface="Courier New"/>
                <a:cs typeface="Courier New"/>
                <a:sym typeface="Courier New"/>
              </a:rPr>
              <a:t>// contact server to set balance</a:t>
            </a: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3. set balance := b - w</a:t>
            </a:r>
            <a:br>
              <a:rPr b="1" lang="en">
                <a:solidFill>
                  <a:srgbClr val="000000"/>
                </a:solidFill>
                <a:latin typeface="Courier New"/>
                <a:ea typeface="Courier New"/>
                <a:cs typeface="Courier New"/>
                <a:sym typeface="Courier New"/>
              </a:rPr>
            </a:b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4. give w dollars to user</a:t>
            </a:r>
            <a:endParaRPr b="1" sz="1800">
              <a:solidFill>
                <a:srgbClr val="000000"/>
              </a:solidFill>
            </a:endParaRPr>
          </a:p>
        </p:txBody>
      </p:sp>
      <p:sp>
        <p:nvSpPr>
          <p:cNvPr id="493" name="Google Shape;493;p63"/>
          <p:cNvSpPr txBox="1"/>
          <p:nvPr/>
        </p:nvSpPr>
        <p:spPr>
          <a:xfrm>
            <a:off x="884300" y="3789500"/>
            <a:ext cx="3892800" cy="1079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b="1" lang="en">
                <a:solidFill>
                  <a:srgbClr val="000000"/>
                </a:solidFill>
                <a:latin typeface="Courier New"/>
                <a:ea typeface="Courier New"/>
                <a:cs typeface="Courier New"/>
                <a:sym typeface="Courier New"/>
              </a:rPr>
              <a:t>// contact server to set balance</a:t>
            </a: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3. set balance := b - w</a:t>
            </a:r>
            <a:br>
              <a:rPr b="1" lang="en">
                <a:solidFill>
                  <a:srgbClr val="000000"/>
                </a:solidFill>
                <a:latin typeface="Courier New"/>
                <a:ea typeface="Courier New"/>
                <a:cs typeface="Courier New"/>
                <a:sym typeface="Courier New"/>
              </a:rPr>
            </a:br>
            <a:br>
              <a:rPr b="1" lang="en">
                <a:solidFill>
                  <a:srgbClr val="000000"/>
                </a:solidFill>
                <a:latin typeface="Courier New"/>
                <a:ea typeface="Courier New"/>
                <a:cs typeface="Courier New"/>
                <a:sym typeface="Courier New"/>
              </a:rPr>
            </a:br>
            <a:r>
              <a:rPr b="1" lang="en">
                <a:solidFill>
                  <a:srgbClr val="000000"/>
                </a:solidFill>
                <a:latin typeface="Courier New"/>
                <a:ea typeface="Courier New"/>
                <a:cs typeface="Courier New"/>
                <a:sym typeface="Courier New"/>
              </a:rPr>
              <a:t>4. give w dollars to user</a:t>
            </a:r>
            <a:endParaRPr/>
          </a:p>
        </p:txBody>
      </p:sp>
      <p:grpSp>
        <p:nvGrpSpPr>
          <p:cNvPr id="494" name="Google Shape;494;p63"/>
          <p:cNvGrpSpPr/>
          <p:nvPr/>
        </p:nvGrpSpPr>
        <p:grpSpPr>
          <a:xfrm>
            <a:off x="3719300" y="3789500"/>
            <a:ext cx="4203700" cy="1010375"/>
            <a:chOff x="3719300" y="3789500"/>
            <a:chExt cx="4203700" cy="1010375"/>
          </a:xfrm>
        </p:grpSpPr>
        <p:cxnSp>
          <p:nvCxnSpPr>
            <p:cNvPr id="495" name="Google Shape;495;p63"/>
            <p:cNvCxnSpPr/>
            <p:nvPr/>
          </p:nvCxnSpPr>
          <p:spPr>
            <a:xfrm flipH="1">
              <a:off x="3719300" y="4599775"/>
              <a:ext cx="1530900" cy="810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63"/>
            <p:cNvCxnSpPr/>
            <p:nvPr/>
          </p:nvCxnSpPr>
          <p:spPr>
            <a:xfrm rot="10800000">
              <a:off x="6623675" y="3789500"/>
              <a:ext cx="0" cy="778800"/>
            </a:xfrm>
            <a:prstGeom prst="straightConnector1">
              <a:avLst/>
            </a:prstGeom>
            <a:noFill/>
            <a:ln cap="flat" cmpd="sng" w="19050">
              <a:solidFill>
                <a:srgbClr val="595959"/>
              </a:solidFill>
              <a:prstDash val="solid"/>
              <a:round/>
              <a:headEnd len="med" w="med" type="none"/>
              <a:tailEnd len="med" w="med" type="triangle"/>
            </a:ln>
          </p:spPr>
        </p:cxnSp>
        <p:sp>
          <p:nvSpPr>
            <p:cNvPr id="497" name="Google Shape;497;p63"/>
            <p:cNvSpPr txBox="1"/>
            <p:nvPr/>
          </p:nvSpPr>
          <p:spPr>
            <a:xfrm>
              <a:off x="4969500" y="4399675"/>
              <a:ext cx="2953500" cy="4002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The machine gives you $10!</a:t>
              </a:r>
              <a:endParaRPr/>
            </a:p>
          </p:txBody>
        </p:sp>
      </p:grpSp>
      <p:cxnSp>
        <p:nvCxnSpPr>
          <p:cNvPr id="498" name="Google Shape;498;p63"/>
          <p:cNvCxnSpPr/>
          <p:nvPr/>
        </p:nvCxnSpPr>
        <p:spPr>
          <a:xfrm>
            <a:off x="554400" y="1403525"/>
            <a:ext cx="0" cy="3417600"/>
          </a:xfrm>
          <a:prstGeom prst="straightConnector1">
            <a:avLst/>
          </a:prstGeom>
          <a:noFill/>
          <a:ln cap="flat" cmpd="sng" w="9525">
            <a:solidFill>
              <a:srgbClr val="595959"/>
            </a:solidFill>
            <a:prstDash val="solid"/>
            <a:round/>
            <a:headEnd len="med" w="med" type="none"/>
            <a:tailEnd len="med" w="med" type="triangle"/>
          </a:ln>
        </p:spPr>
      </p:cxnSp>
      <p:sp>
        <p:nvSpPr>
          <p:cNvPr id="499" name="Google Shape;499;p63"/>
          <p:cNvSpPr txBox="1"/>
          <p:nvPr/>
        </p:nvSpPr>
        <p:spPr>
          <a:xfrm rot="-5400000">
            <a:off x="-1298400" y="2912225"/>
            <a:ext cx="337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Time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is important for our</a:t>
            </a:r>
            <a:endParaRPr/>
          </a:p>
          <a:p>
            <a:pPr indent="-317500" lvl="1" marL="914400" rtl="0" algn="l">
              <a:spcBef>
                <a:spcPts val="0"/>
              </a:spcBef>
              <a:spcAft>
                <a:spcPts val="0"/>
              </a:spcAft>
              <a:buSzPts val="1400"/>
              <a:buChar char="○"/>
            </a:pPr>
            <a:r>
              <a:rPr lang="en"/>
              <a:t>physical safety</a:t>
            </a:r>
            <a:endParaRPr/>
          </a:p>
          <a:p>
            <a:pPr indent="-317500" lvl="1" marL="914400" rtl="0" algn="l">
              <a:spcBef>
                <a:spcPts val="0"/>
              </a:spcBef>
              <a:spcAft>
                <a:spcPts val="0"/>
              </a:spcAft>
              <a:buSzPts val="1400"/>
              <a:buChar char="○"/>
            </a:pPr>
            <a:r>
              <a:rPr lang="en"/>
              <a:t>confidentiality/privacy</a:t>
            </a:r>
            <a:endParaRPr/>
          </a:p>
          <a:p>
            <a:pPr indent="-317500" lvl="1" marL="914400" rtl="0" algn="l">
              <a:spcBef>
                <a:spcPts val="0"/>
              </a:spcBef>
              <a:spcAft>
                <a:spcPts val="0"/>
              </a:spcAft>
              <a:buSzPts val="1400"/>
              <a:buChar char="○"/>
            </a:pPr>
            <a:r>
              <a:rPr lang="en"/>
              <a:t>functionality</a:t>
            </a:r>
            <a:endParaRPr/>
          </a:p>
          <a:p>
            <a:pPr indent="-317500" lvl="1" marL="914400" rtl="0" algn="l">
              <a:spcBef>
                <a:spcPts val="0"/>
              </a:spcBef>
              <a:spcAft>
                <a:spcPts val="0"/>
              </a:spcAft>
              <a:buSzPts val="1400"/>
              <a:buChar char="○"/>
            </a:pPr>
            <a:r>
              <a:rPr lang="en"/>
              <a:t>protecting our assets</a:t>
            </a:r>
            <a:endParaRPr/>
          </a:p>
          <a:p>
            <a:pPr indent="-317500" lvl="1" marL="914400" rtl="0" algn="l">
              <a:spcBef>
                <a:spcPts val="0"/>
              </a:spcBef>
              <a:spcAft>
                <a:spcPts val="0"/>
              </a:spcAft>
              <a:buSzPts val="1400"/>
              <a:buChar char="○"/>
            </a:pPr>
            <a:r>
              <a:rPr lang="en"/>
              <a:t>successful business</a:t>
            </a:r>
            <a:endParaRPr/>
          </a:p>
          <a:p>
            <a:pPr indent="-317500" lvl="1" marL="914400" rtl="0" algn="l">
              <a:spcBef>
                <a:spcPts val="0"/>
              </a:spcBef>
              <a:spcAft>
                <a:spcPts val="0"/>
              </a:spcAft>
              <a:buSzPts val="1400"/>
              <a:buChar char="○"/>
            </a:pPr>
            <a:r>
              <a:rPr lang="en"/>
              <a:t>a country’s economy and safety</a:t>
            </a:r>
            <a:endParaRPr/>
          </a:p>
          <a:p>
            <a:pPr indent="-317500" lvl="1" marL="914400" rtl="0" algn="l">
              <a:spcBef>
                <a:spcPts val="0"/>
              </a:spcBef>
              <a:spcAft>
                <a:spcPts val="0"/>
              </a:spcAft>
              <a:buSzPts val="1400"/>
              <a:buChar char="○"/>
            </a:pPr>
            <a:r>
              <a:rPr lang="en"/>
              <a:t>and so on…</a:t>
            </a:r>
            <a:endParaRPr/>
          </a:p>
        </p:txBody>
      </p:sp>
      <p:sp>
        <p:nvSpPr>
          <p:cNvPr id="92" name="Google Shape;92;p1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security important?</a:t>
            </a:r>
            <a:endParaRPr/>
          </a:p>
        </p:txBody>
      </p:sp>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Don’t Rely on Security Through Obscurity</a:t>
            </a:r>
            <a:endParaRPr/>
          </a:p>
        </p:txBody>
      </p:sp>
      <p:sp>
        <p:nvSpPr>
          <p:cNvPr id="505" name="Google Shape;50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64"/>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1.9</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Accident on Motorway</a:t>
            </a:r>
            <a:endParaRPr/>
          </a:p>
        </p:txBody>
      </p:sp>
      <p:pic>
        <p:nvPicPr>
          <p:cNvPr id="512" name="Google Shape;512;p65"/>
          <p:cNvPicPr preferRelativeResize="0"/>
          <p:nvPr/>
        </p:nvPicPr>
        <p:blipFill rotWithShape="1">
          <a:blip r:embed="rId3">
            <a:alphaModFix/>
          </a:blip>
          <a:srcRect b="0" l="0" r="0" t="0"/>
          <a:stretch/>
        </p:blipFill>
        <p:spPr>
          <a:xfrm>
            <a:off x="561025" y="1454000"/>
            <a:ext cx="2250675" cy="2995200"/>
          </a:xfrm>
          <a:prstGeom prst="rect">
            <a:avLst/>
          </a:prstGeom>
          <a:noFill/>
          <a:ln>
            <a:noFill/>
          </a:ln>
        </p:spPr>
      </p:pic>
      <p:pic>
        <p:nvPicPr>
          <p:cNvPr id="513" name="Google Shape;513;p65"/>
          <p:cNvPicPr preferRelativeResize="0"/>
          <p:nvPr/>
        </p:nvPicPr>
        <p:blipFill rotWithShape="1">
          <a:blip r:embed="rId4">
            <a:alphaModFix/>
          </a:blip>
          <a:srcRect b="0" l="0" r="0" t="0"/>
          <a:stretch/>
        </p:blipFill>
        <p:spPr>
          <a:xfrm>
            <a:off x="3213327" y="1455038"/>
            <a:ext cx="2524886" cy="1895565"/>
          </a:xfrm>
          <a:prstGeom prst="rect">
            <a:avLst/>
          </a:prstGeom>
          <a:noFill/>
          <a:ln>
            <a:noFill/>
          </a:ln>
        </p:spPr>
      </p:pic>
      <p:pic>
        <p:nvPicPr>
          <p:cNvPr id="514" name="Google Shape;514;p65"/>
          <p:cNvPicPr preferRelativeResize="0"/>
          <p:nvPr/>
        </p:nvPicPr>
        <p:blipFill rotWithShape="1">
          <a:blip r:embed="rId5">
            <a:alphaModFix/>
          </a:blip>
          <a:srcRect b="0" l="0" r="0" t="0"/>
          <a:stretch/>
        </p:blipFill>
        <p:spPr>
          <a:xfrm>
            <a:off x="6098401" y="1454006"/>
            <a:ext cx="2524900" cy="1897645"/>
          </a:xfrm>
          <a:prstGeom prst="rect">
            <a:avLst/>
          </a:prstGeom>
          <a:noFill/>
          <a:ln>
            <a:noFill/>
          </a:ln>
        </p:spPr>
      </p:pic>
      <p:sp>
        <p:nvSpPr>
          <p:cNvPr id="515" name="Google Shape;51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65"/>
          <p:cNvSpPr txBox="1"/>
          <p:nvPr/>
        </p:nvSpPr>
        <p:spPr>
          <a:xfrm>
            <a:off x="3213375" y="3466725"/>
            <a:ext cx="252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Here’s the hidden computer inside the sign.</a:t>
            </a:r>
            <a:endParaRPr/>
          </a:p>
        </p:txBody>
      </p:sp>
      <p:sp>
        <p:nvSpPr>
          <p:cNvPr id="517" name="Google Shape;517;p65"/>
          <p:cNvSpPr txBox="1"/>
          <p:nvPr/>
        </p:nvSpPr>
        <p:spPr>
          <a:xfrm>
            <a:off x="561025" y="4566525"/>
            <a:ext cx="225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Here’s a highway sign.</a:t>
            </a:r>
            <a:endParaRPr/>
          </a:p>
        </p:txBody>
      </p:sp>
      <p:sp>
        <p:nvSpPr>
          <p:cNvPr id="518" name="Google Shape;518;p65"/>
          <p:cNvSpPr txBox="1"/>
          <p:nvPr/>
        </p:nvSpPr>
        <p:spPr>
          <a:xfrm>
            <a:off x="6098450" y="3466725"/>
            <a:ext cx="2524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Here’s the control panel. Most signs use the default password, </a:t>
            </a:r>
            <a:r>
              <a:rPr b="1" lang="en">
                <a:solidFill>
                  <a:schemeClr val="dk1"/>
                </a:solidFill>
                <a:latin typeface="Courier New"/>
                <a:ea typeface="Courier New"/>
                <a:cs typeface="Courier New"/>
                <a:sym typeface="Courier New"/>
              </a:rPr>
              <a:t>DOTS</a:t>
            </a:r>
            <a:r>
              <a:rPr lang="en">
                <a:solidFill>
                  <a:schemeClr val="dk1"/>
                </a:solidFil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Caution! Zombies Ahead!!!</a:t>
            </a:r>
            <a:endParaRPr/>
          </a:p>
        </p:txBody>
      </p:sp>
      <p:pic>
        <p:nvPicPr>
          <p:cNvPr id="524" name="Google Shape;524;p66"/>
          <p:cNvPicPr preferRelativeResize="0"/>
          <p:nvPr/>
        </p:nvPicPr>
        <p:blipFill rotWithShape="1">
          <a:blip r:embed="rId3">
            <a:alphaModFix/>
          </a:blip>
          <a:srcRect b="0" l="0" r="0" t="0"/>
          <a:stretch/>
        </p:blipFill>
        <p:spPr>
          <a:xfrm>
            <a:off x="81850" y="1797200"/>
            <a:ext cx="8980301" cy="2547650"/>
          </a:xfrm>
          <a:prstGeom prst="rect">
            <a:avLst/>
          </a:prstGeom>
          <a:noFill/>
          <a:ln>
            <a:noFill/>
          </a:ln>
        </p:spPr>
      </p:pic>
      <p:sp>
        <p:nvSpPr>
          <p:cNvPr id="525" name="Google Shape;525;p66"/>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Note: Do not </a:t>
            </a:r>
            <a:r>
              <a:rPr b="1" lang="en"/>
              <a:t>ever</a:t>
            </a:r>
            <a:r>
              <a:rPr lang="en"/>
              <a:t> do this. Yes, some former CS 161 students did it once.</a:t>
            </a:r>
            <a:endParaRPr/>
          </a:p>
        </p:txBody>
      </p:sp>
      <p:sp>
        <p:nvSpPr>
          <p:cNvPr id="526" name="Google Shape;52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Trapped in Sign Factory! Send Help!</a:t>
            </a:r>
            <a:endParaRPr/>
          </a:p>
        </p:txBody>
      </p:sp>
      <p:pic>
        <p:nvPicPr>
          <p:cNvPr id="532" name="Google Shape;532;p67"/>
          <p:cNvPicPr preferRelativeResize="0"/>
          <p:nvPr/>
        </p:nvPicPr>
        <p:blipFill rotWithShape="1">
          <a:blip r:embed="rId3">
            <a:alphaModFix/>
          </a:blip>
          <a:srcRect b="0" l="0" r="0" t="0"/>
          <a:stretch/>
        </p:blipFill>
        <p:spPr>
          <a:xfrm>
            <a:off x="621538" y="1822300"/>
            <a:ext cx="3911598" cy="2607099"/>
          </a:xfrm>
          <a:prstGeom prst="rect">
            <a:avLst/>
          </a:prstGeom>
          <a:noFill/>
          <a:ln>
            <a:noFill/>
          </a:ln>
        </p:spPr>
      </p:pic>
      <p:pic>
        <p:nvPicPr>
          <p:cNvPr id="533" name="Google Shape;533;p67"/>
          <p:cNvPicPr preferRelativeResize="0"/>
          <p:nvPr/>
        </p:nvPicPr>
        <p:blipFill rotWithShape="1">
          <a:blip r:embed="rId4">
            <a:alphaModFix/>
          </a:blip>
          <a:srcRect b="0" l="0" r="0" t="0"/>
          <a:stretch/>
        </p:blipFill>
        <p:spPr>
          <a:xfrm>
            <a:off x="4610862" y="1822295"/>
            <a:ext cx="3911598" cy="2607106"/>
          </a:xfrm>
          <a:prstGeom prst="rect">
            <a:avLst/>
          </a:prstGeom>
          <a:noFill/>
          <a:ln>
            <a:noFill/>
          </a:ln>
        </p:spPr>
      </p:pic>
      <p:sp>
        <p:nvSpPr>
          <p:cNvPr id="534" name="Google Shape;534;p67"/>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Takeaway</a:t>
            </a:r>
            <a:r>
              <a:rPr lang="en"/>
              <a:t>: Shannon’s maxim/Don’t rely on security through obscurity</a:t>
            </a:r>
            <a:endParaRPr/>
          </a:p>
        </p:txBody>
      </p:sp>
      <p:sp>
        <p:nvSpPr>
          <p:cNvPr id="535" name="Google Shape;53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Shannon’s Maxim</a:t>
            </a:r>
            <a:endParaRPr/>
          </a:p>
        </p:txBody>
      </p:sp>
      <p:sp>
        <p:nvSpPr>
          <p:cNvPr id="541" name="Google Shape;541;p68"/>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Shannon’s maxim</a:t>
            </a:r>
            <a:r>
              <a:rPr lang="en"/>
              <a:t>: “The enemy knows the system”</a:t>
            </a:r>
            <a:endParaRPr/>
          </a:p>
          <a:p>
            <a:pPr indent="-342900" lvl="0" marL="457200" rtl="0" algn="l">
              <a:spcBef>
                <a:spcPts val="0"/>
              </a:spcBef>
              <a:spcAft>
                <a:spcPts val="0"/>
              </a:spcAft>
              <a:buSzPts val="1800"/>
              <a:buChar char="●"/>
            </a:pPr>
            <a:r>
              <a:rPr lang="en"/>
              <a:t>You should never rely on obscurity as part of your security. Always assume that the attacker knows every detail about the system you are working with (algorithms, hardware, defenses, etc.).</a:t>
            </a:r>
            <a:endParaRPr/>
          </a:p>
        </p:txBody>
      </p:sp>
      <p:sp>
        <p:nvSpPr>
          <p:cNvPr id="542" name="Google Shape;54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68"/>
          <p:cNvSpPr txBox="1"/>
          <p:nvPr/>
        </p:nvSpPr>
        <p:spPr>
          <a:xfrm>
            <a:off x="5869850" y="3230125"/>
            <a:ext cx="2524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Assume the attacker knows where the “secret” control panel is located, and has read the manual with instructions on resetting the password.</a:t>
            </a:r>
            <a:endParaRPr/>
          </a:p>
        </p:txBody>
      </p:sp>
      <p:pic>
        <p:nvPicPr>
          <p:cNvPr id="544" name="Google Shape;544;p68"/>
          <p:cNvPicPr preferRelativeResize="0"/>
          <p:nvPr/>
        </p:nvPicPr>
        <p:blipFill rotWithShape="1">
          <a:blip r:embed="rId3">
            <a:alphaModFix/>
          </a:blip>
          <a:srcRect b="0" l="0" r="0" t="0"/>
          <a:stretch/>
        </p:blipFill>
        <p:spPr>
          <a:xfrm>
            <a:off x="5869801" y="1301606"/>
            <a:ext cx="2524900" cy="18976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Use Fail-Safe Defaults</a:t>
            </a:r>
            <a:endParaRPr/>
          </a:p>
        </p:txBody>
      </p:sp>
      <p:sp>
        <p:nvSpPr>
          <p:cNvPr id="550" name="Google Shape;55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69"/>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1.10</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Soda Hall</a:t>
            </a:r>
            <a:endParaRPr/>
          </a:p>
        </p:txBody>
      </p:sp>
      <p:sp>
        <p:nvSpPr>
          <p:cNvPr id="557" name="Google Shape;557;p70"/>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Rooms in Berkeley’s Soda Hall are guarded by electronic card keys</a:t>
            </a:r>
            <a:endParaRPr/>
          </a:p>
          <a:p>
            <a:pPr indent="-342900" lvl="0" marL="457200" rtl="0" algn="l">
              <a:spcBef>
                <a:spcPts val="0"/>
              </a:spcBef>
              <a:spcAft>
                <a:spcPts val="0"/>
              </a:spcAft>
              <a:buSzPts val="1800"/>
              <a:buChar char="●"/>
            </a:pPr>
            <a:r>
              <a:rPr lang="en"/>
              <a:t>What do you do if the power goes out?</a:t>
            </a:r>
            <a:endParaRPr/>
          </a:p>
          <a:p>
            <a:pPr indent="-317500" lvl="1" marL="914400" rtl="0" algn="l">
              <a:spcBef>
                <a:spcPts val="0"/>
              </a:spcBef>
              <a:spcAft>
                <a:spcPts val="0"/>
              </a:spcAft>
              <a:buSzPts val="1400"/>
              <a:buChar char="○"/>
            </a:pPr>
            <a:r>
              <a:rPr b="1" lang="en"/>
              <a:t>Fail closed</a:t>
            </a:r>
            <a:r>
              <a:rPr lang="en"/>
              <a:t>: No one can get in if the power is out</a:t>
            </a:r>
            <a:endParaRPr/>
          </a:p>
          <a:p>
            <a:pPr indent="-317500" lvl="1" marL="914400" rtl="0" algn="l">
              <a:spcBef>
                <a:spcPts val="0"/>
              </a:spcBef>
              <a:spcAft>
                <a:spcPts val="0"/>
              </a:spcAft>
              <a:buSzPts val="1400"/>
              <a:buChar char="○"/>
            </a:pPr>
            <a:r>
              <a:rPr b="1" lang="en"/>
              <a:t>Fail open</a:t>
            </a:r>
            <a:r>
              <a:rPr lang="en"/>
              <a:t>: Anyone can get in if the power goes out</a:t>
            </a:r>
            <a:endParaRPr/>
          </a:p>
          <a:p>
            <a:pPr indent="-342900" lvl="0" marL="457200" rtl="0" algn="l">
              <a:spcBef>
                <a:spcPts val="0"/>
              </a:spcBef>
              <a:spcAft>
                <a:spcPts val="0"/>
              </a:spcAft>
              <a:buSzPts val="1800"/>
              <a:buChar char="●"/>
            </a:pPr>
            <a:r>
              <a:rPr lang="en"/>
              <a:t>What’s the best option to choose for closets with expensive equipment? What about emergency exit doors?</a:t>
            </a:r>
            <a:endParaRPr/>
          </a:p>
          <a:p>
            <a:pPr indent="-342900" lvl="0" marL="457200" rtl="0" algn="l">
              <a:spcBef>
                <a:spcPts val="0"/>
              </a:spcBef>
              <a:spcAft>
                <a:spcPts val="0"/>
              </a:spcAft>
              <a:buSzPts val="1800"/>
              <a:buChar char="●"/>
            </a:pPr>
            <a:r>
              <a:rPr b="1" lang="en"/>
              <a:t>Takeaway</a:t>
            </a:r>
            <a:r>
              <a:rPr lang="en"/>
              <a:t>: Use fail-safe defaults</a:t>
            </a:r>
            <a:endParaRPr/>
          </a:p>
        </p:txBody>
      </p:sp>
      <p:sp>
        <p:nvSpPr>
          <p:cNvPr id="558" name="Google Shape;55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9" name="Google Shape;559;p70"/>
          <p:cNvPicPr preferRelativeResize="0"/>
          <p:nvPr/>
        </p:nvPicPr>
        <p:blipFill>
          <a:blip r:embed="rId3">
            <a:alphaModFix/>
          </a:blip>
          <a:stretch>
            <a:fillRect/>
          </a:stretch>
        </p:blipFill>
        <p:spPr>
          <a:xfrm>
            <a:off x="5586450" y="1399225"/>
            <a:ext cx="3254025" cy="3254025"/>
          </a:xfrm>
          <a:prstGeom prst="rect">
            <a:avLst/>
          </a:prstGeom>
          <a:noFill/>
          <a:ln>
            <a:noFill/>
          </a:ln>
        </p:spPr>
      </p:pic>
      <p:sp>
        <p:nvSpPr>
          <p:cNvPr id="560" name="Google Shape;560;p70"/>
          <p:cNvSpPr/>
          <p:nvPr/>
        </p:nvSpPr>
        <p:spPr>
          <a:xfrm>
            <a:off x="5273700" y="3835438"/>
            <a:ext cx="1156500" cy="8178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Use Fail-Safe Defaults</a:t>
            </a:r>
            <a:endParaRPr/>
          </a:p>
        </p:txBody>
      </p:sp>
      <p:sp>
        <p:nvSpPr>
          <p:cNvPr id="566" name="Google Shape;566;p71"/>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Choose default settings that “fail safe,” balancing security with usability when a system goes down</a:t>
            </a:r>
            <a:endParaRPr/>
          </a:p>
          <a:p>
            <a:pPr indent="-317500" lvl="1" marL="914400" rtl="0" algn="l">
              <a:spcBef>
                <a:spcPts val="0"/>
              </a:spcBef>
              <a:spcAft>
                <a:spcPts val="0"/>
              </a:spcAft>
              <a:buSzPts val="1400"/>
              <a:buChar char="○"/>
            </a:pPr>
            <a:r>
              <a:rPr lang="en"/>
              <a:t>This can be hard to determine</a:t>
            </a:r>
            <a:endParaRPr/>
          </a:p>
        </p:txBody>
      </p:sp>
      <p:sp>
        <p:nvSpPr>
          <p:cNvPr id="567" name="Google Shape;567;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8" name="Google Shape;568;p71"/>
          <p:cNvPicPr preferRelativeResize="0"/>
          <p:nvPr/>
        </p:nvPicPr>
        <p:blipFill>
          <a:blip r:embed="rId3">
            <a:alphaModFix/>
          </a:blip>
          <a:stretch>
            <a:fillRect/>
          </a:stretch>
        </p:blipFill>
        <p:spPr>
          <a:xfrm>
            <a:off x="5586450" y="1399225"/>
            <a:ext cx="3254025" cy="3254025"/>
          </a:xfrm>
          <a:prstGeom prst="rect">
            <a:avLst/>
          </a:prstGeom>
          <a:noFill/>
          <a:ln>
            <a:noFill/>
          </a:ln>
        </p:spPr>
      </p:pic>
      <p:sp>
        <p:nvSpPr>
          <p:cNvPr id="569" name="Google Shape;569;p71"/>
          <p:cNvSpPr/>
          <p:nvPr/>
        </p:nvSpPr>
        <p:spPr>
          <a:xfrm>
            <a:off x="5273700" y="3835438"/>
            <a:ext cx="1156500" cy="8178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Design in Security from the Start</a:t>
            </a:r>
            <a:endParaRPr/>
          </a:p>
        </p:txBody>
      </p:sp>
      <p:sp>
        <p:nvSpPr>
          <p:cNvPr id="575" name="Google Shape;57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72"/>
          <p:cNvSpPr txBox="1"/>
          <p:nvPr>
            <p:ph idx="4294967295"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Textbook Chapter 1.11</a:t>
            </a: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Design in Security from the Start</a:t>
            </a:r>
            <a:endParaRPr/>
          </a:p>
        </p:txBody>
      </p:sp>
      <p:sp>
        <p:nvSpPr>
          <p:cNvPr id="582" name="Google Shape;582;p7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building a new system, include security as part of the design considerations rather than patching it after the fact</a:t>
            </a:r>
            <a:endParaRPr/>
          </a:p>
          <a:p>
            <a:pPr indent="-317500" lvl="1" marL="914400" rtl="0" algn="l">
              <a:spcBef>
                <a:spcPts val="0"/>
              </a:spcBef>
              <a:spcAft>
                <a:spcPts val="0"/>
              </a:spcAft>
              <a:buSzPts val="1400"/>
              <a:buChar char="○"/>
            </a:pPr>
            <a:r>
              <a:rPr lang="en"/>
              <a:t>A lot of systems today were not designed with security from the start, resulting in patches that don’t fully fix the problem!</a:t>
            </a:r>
            <a:endParaRPr/>
          </a:p>
          <a:p>
            <a:pPr indent="-342900" lvl="0" marL="457200" rtl="0" algn="l">
              <a:spcBef>
                <a:spcPts val="0"/>
              </a:spcBef>
              <a:spcAft>
                <a:spcPts val="0"/>
              </a:spcAft>
              <a:buSzPts val="1800"/>
              <a:buChar char="●"/>
            </a:pPr>
            <a:r>
              <a:rPr lang="en"/>
              <a:t>Keep these security principles in mind whenever you write code!</a:t>
            </a:r>
            <a:endParaRPr/>
          </a:p>
        </p:txBody>
      </p:sp>
      <p:sp>
        <p:nvSpPr>
          <p:cNvPr id="583" name="Google Shape;58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Consider: Physical Safety</a:t>
            </a:r>
            <a:endParaRPr/>
          </a:p>
        </p:txBody>
      </p:sp>
      <p:sp>
        <p:nvSpPr>
          <p:cNvPr id="99" name="Google Shape;99;p2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security important?</a:t>
            </a:r>
            <a:endParaRPr/>
          </a:p>
        </p:txBody>
      </p:sp>
      <p:sp>
        <p:nvSpPr>
          <p:cNvPr id="100" name="Google Shape;10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1" name="Google Shape;101;p20"/>
          <p:cNvGraphicFramePr/>
          <p:nvPr/>
        </p:nvGraphicFramePr>
        <p:xfrm>
          <a:off x="587275" y="1878935"/>
          <a:ext cx="3000000" cy="3000000"/>
        </p:xfrm>
        <a:graphic>
          <a:graphicData uri="http://schemas.openxmlformats.org/drawingml/2006/table">
            <a:tbl>
              <a:tblPr>
                <a:noFill/>
                <a:tableStyleId>{0C0BAC78-494A-49F9-B868-111B1F256D70}</a:tableStyleId>
              </a:tblPr>
              <a:tblGrid>
                <a:gridCol w="3871525"/>
                <a:gridCol w="3871525"/>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426700">
                <a:tc gridSpan="2">
                  <a:txBody>
                    <a:bodyPr/>
                    <a:lstStyle/>
                    <a:p>
                      <a:pPr indent="0" lvl="0" marL="0" rtl="0" algn="l">
                        <a:spcBef>
                          <a:spcPts val="0"/>
                        </a:spcBef>
                        <a:spcAft>
                          <a:spcPts val="0"/>
                        </a:spcAft>
                        <a:buNone/>
                      </a:pPr>
                      <a:r>
                        <a:rPr b="1" lang="en" sz="1600">
                          <a:solidFill>
                            <a:srgbClr val="595959"/>
                          </a:solidFill>
                        </a:rPr>
                        <a:t>FBI probe of alleged plane hack sparks worries over flight safety</a:t>
                      </a:r>
                      <a:endParaRPr b="1"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Drew Harwell</a:t>
                      </a:r>
                      <a:endParaRPr i="1">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May 18, 2015</a:t>
                      </a:r>
                      <a:endParaRPr i="1">
                        <a:solidFill>
                          <a:srgbClr val="59595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r>
            </a:tbl>
          </a:graphicData>
        </a:graphic>
      </p:graphicFrame>
      <p:pic>
        <p:nvPicPr>
          <p:cNvPr id="102" name="Google Shape;102;p20"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103" name="Google Shape;103;p20"/>
          <p:cNvGraphicFramePr/>
          <p:nvPr/>
        </p:nvGraphicFramePr>
        <p:xfrm>
          <a:off x="587275" y="3351535"/>
          <a:ext cx="3000000" cy="3000000"/>
        </p:xfrm>
        <a:graphic>
          <a:graphicData uri="http://schemas.openxmlformats.org/drawingml/2006/table">
            <a:tbl>
              <a:tblPr>
                <a:noFill/>
                <a:tableStyleId>{0C0BAC78-494A-49F9-B868-111B1F256D70}</a:tableStyleId>
              </a:tblPr>
              <a:tblGrid>
                <a:gridCol w="3871525"/>
                <a:gridCol w="3871525"/>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5">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426700">
                <a:tc gridSpan="2">
                  <a:txBody>
                    <a:bodyPr/>
                    <a:lstStyle/>
                    <a:p>
                      <a:pPr indent="0" lvl="0" marL="0" rtl="0" algn="l">
                        <a:spcBef>
                          <a:spcPts val="0"/>
                        </a:spcBef>
                        <a:spcAft>
                          <a:spcPts val="0"/>
                        </a:spcAft>
                        <a:buNone/>
                      </a:pPr>
                      <a:r>
                        <a:rPr b="1" lang="en" sz="1600">
                          <a:solidFill>
                            <a:srgbClr val="595959"/>
                          </a:solidFill>
                        </a:rPr>
                        <a:t>Pacemaker hack can kill via laptop</a:t>
                      </a:r>
                      <a:endParaRPr b="1"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Jeremy Kirk</a:t>
                      </a:r>
                      <a:endParaRPr i="1">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October 21, 2012</a:t>
                      </a:r>
                      <a:endParaRPr i="1">
                        <a:solidFill>
                          <a:srgbClr val="59595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r>
            </a:tbl>
          </a:graphicData>
        </a:graphic>
      </p:graphicFrame>
      <p:pic>
        <p:nvPicPr>
          <p:cNvPr id="104" name="Google Shape;104;p20"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Principles: Summary</a:t>
            </a:r>
            <a:endParaRPr/>
          </a:p>
        </p:txBody>
      </p:sp>
      <p:sp>
        <p:nvSpPr>
          <p:cNvPr id="589" name="Google Shape;589;p74"/>
          <p:cNvSpPr txBox="1"/>
          <p:nvPr>
            <p:ph idx="1" type="body"/>
          </p:nvPr>
        </p:nvSpPr>
        <p:spPr>
          <a:xfrm>
            <a:off x="198500" y="1246825"/>
            <a:ext cx="8520600" cy="376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Know your threat model</a:t>
            </a:r>
            <a:r>
              <a:rPr lang="en" sz="1400"/>
              <a:t>: Understand your attacker and their resources and motivation</a:t>
            </a:r>
            <a:endParaRPr sz="1400"/>
          </a:p>
          <a:p>
            <a:pPr indent="-317500" lvl="0" marL="457200" rtl="0" algn="l">
              <a:spcBef>
                <a:spcPts val="0"/>
              </a:spcBef>
              <a:spcAft>
                <a:spcPts val="0"/>
              </a:spcAft>
              <a:buSzPts val="1400"/>
              <a:buChar char="●"/>
            </a:pPr>
            <a:r>
              <a:rPr b="1" lang="en" sz="1400"/>
              <a:t>Consider human factors</a:t>
            </a:r>
            <a:r>
              <a:rPr lang="en" sz="1400"/>
              <a:t>: If your system is unusable, it will be unused</a:t>
            </a:r>
            <a:endParaRPr sz="1400"/>
          </a:p>
          <a:p>
            <a:pPr indent="-317500" lvl="0" marL="457200" rtl="0" algn="l">
              <a:spcBef>
                <a:spcPts val="0"/>
              </a:spcBef>
              <a:spcAft>
                <a:spcPts val="0"/>
              </a:spcAft>
              <a:buSzPts val="1400"/>
              <a:buChar char="●"/>
            </a:pPr>
            <a:r>
              <a:rPr b="1" lang="en" sz="1400"/>
              <a:t>Security is economics</a:t>
            </a:r>
            <a:r>
              <a:rPr lang="en" sz="1400"/>
              <a:t>: Balance the expected cost of security with the expected benefit</a:t>
            </a:r>
            <a:endParaRPr sz="1400"/>
          </a:p>
          <a:p>
            <a:pPr indent="-317500" lvl="0" marL="457200" rtl="0" algn="l">
              <a:spcBef>
                <a:spcPts val="0"/>
              </a:spcBef>
              <a:spcAft>
                <a:spcPts val="0"/>
              </a:spcAft>
              <a:buSzPts val="1400"/>
              <a:buChar char="●"/>
            </a:pPr>
            <a:r>
              <a:rPr b="1" lang="en" sz="1400"/>
              <a:t>Detect if you can’t prevent</a:t>
            </a:r>
            <a:r>
              <a:rPr lang="en" sz="1400"/>
              <a:t>: Security requires not just preventing attacks but detecting and responding to them</a:t>
            </a:r>
            <a:endParaRPr sz="1400"/>
          </a:p>
          <a:p>
            <a:pPr indent="-317500" lvl="0" marL="457200" rtl="0" algn="l">
              <a:spcBef>
                <a:spcPts val="0"/>
              </a:spcBef>
              <a:spcAft>
                <a:spcPts val="0"/>
              </a:spcAft>
              <a:buSzPts val="1400"/>
              <a:buChar char="●"/>
            </a:pPr>
            <a:r>
              <a:rPr b="1" lang="en" sz="1400"/>
              <a:t>Defense in depth</a:t>
            </a:r>
            <a:r>
              <a:rPr lang="en" sz="1400"/>
              <a:t>: Layer multiple types of defenses</a:t>
            </a:r>
            <a:endParaRPr sz="1400"/>
          </a:p>
          <a:p>
            <a:pPr indent="-317500" lvl="0" marL="457200" rtl="0" algn="l">
              <a:spcBef>
                <a:spcPts val="0"/>
              </a:spcBef>
              <a:spcAft>
                <a:spcPts val="0"/>
              </a:spcAft>
              <a:buSzPts val="1400"/>
              <a:buChar char="●"/>
            </a:pPr>
            <a:r>
              <a:rPr b="1" lang="en" sz="1400"/>
              <a:t>Least privilege</a:t>
            </a:r>
            <a:r>
              <a:rPr lang="en" sz="1400"/>
              <a:t>: Only grant privileges that are needed for correct functioning, and no more</a:t>
            </a:r>
            <a:endParaRPr sz="1400"/>
          </a:p>
          <a:p>
            <a:pPr indent="-317500" lvl="0" marL="457200" rtl="0" algn="l">
              <a:spcBef>
                <a:spcPts val="0"/>
              </a:spcBef>
              <a:spcAft>
                <a:spcPts val="0"/>
              </a:spcAft>
              <a:buSzPts val="1400"/>
              <a:buChar char="●"/>
            </a:pPr>
            <a:r>
              <a:rPr b="1" lang="en" sz="1400"/>
              <a:t>Separation of responsibility</a:t>
            </a:r>
            <a:r>
              <a:rPr lang="en" sz="1400"/>
              <a:t>: Consider requiring multiple parties to work together to exercise a privilege</a:t>
            </a:r>
            <a:endParaRPr sz="1400"/>
          </a:p>
          <a:p>
            <a:pPr indent="-317500" lvl="0" marL="457200" rtl="0" algn="l">
              <a:spcBef>
                <a:spcPts val="0"/>
              </a:spcBef>
              <a:spcAft>
                <a:spcPts val="0"/>
              </a:spcAft>
              <a:buSzPts val="1400"/>
              <a:buChar char="●"/>
            </a:pPr>
            <a:r>
              <a:rPr b="1" lang="en" sz="1400"/>
              <a:t>Ensure complete mediation</a:t>
            </a:r>
            <a:r>
              <a:rPr lang="en" sz="1400"/>
              <a:t>: All access must be monitored and protected, unbypassable</a:t>
            </a:r>
            <a:endParaRPr sz="1400"/>
          </a:p>
          <a:p>
            <a:pPr indent="-317500" lvl="0" marL="457200" rtl="0" algn="l">
              <a:spcBef>
                <a:spcPts val="0"/>
              </a:spcBef>
              <a:spcAft>
                <a:spcPts val="0"/>
              </a:spcAft>
              <a:buSzPts val="1400"/>
              <a:buChar char="●"/>
            </a:pPr>
            <a:r>
              <a:rPr b="1" lang="en" sz="1400"/>
              <a:t>Shannon’s maxim</a:t>
            </a:r>
            <a:r>
              <a:rPr lang="en" sz="1400"/>
              <a:t>: The enemy knows the system</a:t>
            </a:r>
            <a:endParaRPr sz="1400"/>
          </a:p>
          <a:p>
            <a:pPr indent="-317500" lvl="0" marL="457200" rtl="0" algn="l">
              <a:spcBef>
                <a:spcPts val="0"/>
              </a:spcBef>
              <a:spcAft>
                <a:spcPts val="0"/>
              </a:spcAft>
              <a:buSzPts val="1400"/>
              <a:buChar char="●"/>
            </a:pPr>
            <a:r>
              <a:rPr b="1" lang="en" sz="1400"/>
              <a:t>Use fail-safe defaults</a:t>
            </a:r>
            <a:r>
              <a:rPr lang="en" sz="1400"/>
              <a:t>: Construct systems that fail in a safe state, balancing security and usability.</a:t>
            </a:r>
            <a:endParaRPr sz="1400"/>
          </a:p>
          <a:p>
            <a:pPr indent="-317500" lvl="0" marL="457200" rtl="0" algn="l">
              <a:spcBef>
                <a:spcPts val="0"/>
              </a:spcBef>
              <a:spcAft>
                <a:spcPts val="0"/>
              </a:spcAft>
              <a:buSzPts val="1400"/>
              <a:buChar char="●"/>
            </a:pPr>
            <a:r>
              <a:rPr b="1" lang="en" sz="1400"/>
              <a:t>Design in security from the start</a:t>
            </a:r>
            <a:r>
              <a:rPr lang="en" sz="1400"/>
              <a:t>: Consider all of these security principles when designing a new system, rather than patching it afterwards</a:t>
            </a:r>
            <a:endParaRPr sz="1400"/>
          </a:p>
        </p:txBody>
      </p:sp>
      <p:sp>
        <p:nvSpPr>
          <p:cNvPr id="590" name="Google Shape;59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Consider: Privacy/Confidentiality</a:t>
            </a:r>
            <a:endParaRPr/>
          </a:p>
        </p:txBody>
      </p:sp>
      <p:sp>
        <p:nvSpPr>
          <p:cNvPr id="110" name="Google Shape;110;p2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security important?</a:t>
            </a:r>
            <a:endParaRPr/>
          </a:p>
        </p:txBody>
      </p:sp>
      <p:sp>
        <p:nvSpPr>
          <p:cNvPr id="111" name="Google Shape;11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21"/>
          <p:cNvSpPr txBox="1"/>
          <p:nvPr/>
        </p:nvSpPr>
        <p:spPr>
          <a:xfrm>
            <a:off x="587300" y="4538900"/>
            <a:ext cx="774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 2020, there were over 1001 breaches, affecting the data of 155,000,000 individuals</a:t>
            </a:r>
            <a:endParaRPr/>
          </a:p>
        </p:txBody>
      </p:sp>
      <p:graphicFrame>
        <p:nvGraphicFramePr>
          <p:cNvPr id="113" name="Google Shape;113;p21"/>
          <p:cNvGraphicFramePr/>
          <p:nvPr/>
        </p:nvGraphicFramePr>
        <p:xfrm>
          <a:off x="587275" y="1742410"/>
          <a:ext cx="3000000" cy="3000000"/>
        </p:xfrm>
        <a:graphic>
          <a:graphicData uri="http://schemas.openxmlformats.org/drawingml/2006/table">
            <a:tbl>
              <a:tblPr>
                <a:noFill/>
                <a:tableStyleId>{0C0BAC78-494A-49F9-B868-111B1F256D70}</a:tableStyleId>
              </a:tblPr>
              <a:tblGrid>
                <a:gridCol w="3871525"/>
                <a:gridCol w="3871525"/>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565550">
                <a:tc gridSpan="2">
                  <a:txBody>
                    <a:bodyPr/>
                    <a:lstStyle/>
                    <a:p>
                      <a:pPr indent="0" lvl="0" marL="0" rtl="0" algn="l">
                        <a:spcBef>
                          <a:spcPts val="0"/>
                        </a:spcBef>
                        <a:spcAft>
                          <a:spcPts val="0"/>
                        </a:spcAft>
                        <a:buNone/>
                      </a:pPr>
                      <a:r>
                        <a:rPr b="1" lang="en" sz="1600">
                          <a:solidFill>
                            <a:srgbClr val="595959"/>
                          </a:solidFill>
                        </a:rPr>
                        <a:t>91 Percent of Healthcare Organizations Suffered Data Breaches in the Past Two Years</a:t>
                      </a:r>
                      <a:endParaRPr b="1" sz="1600">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Jeff Goldman</a:t>
                      </a:r>
                      <a:endParaRPr i="1">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May 12, 2015</a:t>
                      </a:r>
                      <a:endParaRPr i="1">
                        <a:solidFill>
                          <a:srgbClr val="59595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r>
            </a:tbl>
          </a:graphicData>
        </a:graphic>
      </p:graphicFrame>
      <p:pic>
        <p:nvPicPr>
          <p:cNvPr id="114" name="Google Shape;114;p21"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115" name="Google Shape;115;p21"/>
          <p:cNvGraphicFramePr/>
          <p:nvPr/>
        </p:nvGraphicFramePr>
        <p:xfrm>
          <a:off x="587275" y="3211985"/>
          <a:ext cx="3000000" cy="3000000"/>
        </p:xfrm>
        <a:graphic>
          <a:graphicData uri="http://schemas.openxmlformats.org/drawingml/2006/table">
            <a:tbl>
              <a:tblPr>
                <a:noFill/>
                <a:tableStyleId>{0C0BAC78-494A-49F9-B868-111B1F256D70}</a:tableStyleId>
              </a:tblPr>
              <a:tblGrid>
                <a:gridCol w="3871525"/>
                <a:gridCol w="3871525"/>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5">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426700">
                <a:tc gridSpan="2">
                  <a:txBody>
                    <a:bodyPr/>
                    <a:lstStyle/>
                    <a:p>
                      <a:pPr indent="0" lvl="0" marL="0" rtl="0" algn="l">
                        <a:spcBef>
                          <a:spcPts val="0"/>
                        </a:spcBef>
                        <a:spcAft>
                          <a:spcPts val="0"/>
                        </a:spcAft>
                        <a:buNone/>
                      </a:pPr>
                      <a:r>
                        <a:rPr b="1" lang="en" sz="1600">
                          <a:solidFill>
                            <a:srgbClr val="595959"/>
                          </a:solidFill>
                        </a:rPr>
                        <a:t>Data Breach Tracker: All the Major Companies That Have Been Hacked</a:t>
                      </a:r>
                      <a:endParaRPr b="1" sz="1600">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Karavbrandeisky</a:t>
                      </a:r>
                      <a:endParaRPr i="1">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October 30, 2014</a:t>
                      </a:r>
                      <a:endParaRPr i="1">
                        <a:solidFill>
                          <a:srgbClr val="595959"/>
                        </a:solidFill>
                      </a:endParaRPr>
                    </a:p>
                  </a:txBody>
                  <a:tcPr marT="91425" marB="0"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r>
            </a:tbl>
          </a:graphicData>
        </a:graphic>
      </p:graphicFrame>
      <p:pic>
        <p:nvPicPr>
          <p:cNvPr id="116" name="Google Shape;116;p21"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security important?</a:t>
            </a:r>
            <a:endParaRPr/>
          </a:p>
        </p:txBody>
      </p:sp>
      <p:sp>
        <p:nvSpPr>
          <p:cNvPr id="122" name="Google Shape;122;p2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Consider: National security</a:t>
            </a:r>
            <a:endParaRPr/>
          </a:p>
        </p:txBody>
      </p:sp>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4" name="Google Shape;124;p22"/>
          <p:cNvGraphicFramePr/>
          <p:nvPr/>
        </p:nvGraphicFramePr>
        <p:xfrm>
          <a:off x="739675" y="1939085"/>
          <a:ext cx="3000000" cy="3000000"/>
        </p:xfrm>
        <a:graphic>
          <a:graphicData uri="http://schemas.openxmlformats.org/drawingml/2006/table">
            <a:tbl>
              <a:tblPr>
                <a:noFill/>
                <a:tableStyleId>{0C0BAC78-494A-49F9-B868-111B1F256D70}</a:tableStyleId>
              </a:tblPr>
              <a:tblGrid>
                <a:gridCol w="2989200"/>
                <a:gridCol w="4753850"/>
              </a:tblGrid>
              <a:tr h="378825">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chemeClr val="hlink"/>
                          </a:solidFill>
                          <a:hlinkClick r:id="rId3"/>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426700">
                <a:tc gridSpan="2">
                  <a:txBody>
                    <a:bodyPr/>
                    <a:lstStyle/>
                    <a:p>
                      <a:pPr indent="0" lvl="0" marL="0" rtl="0" algn="l">
                        <a:spcBef>
                          <a:spcPts val="0"/>
                        </a:spcBef>
                        <a:spcAft>
                          <a:spcPts val="0"/>
                        </a:spcAft>
                        <a:buNone/>
                      </a:pPr>
                      <a:r>
                        <a:rPr b="1" lang="en" sz="1600">
                          <a:solidFill>
                            <a:srgbClr val="595959"/>
                          </a:solidFill>
                        </a:rPr>
                        <a:t>America’s Electric Grid Has a Vulnerable Back Door—and Russia Walked Through It</a:t>
                      </a:r>
                      <a:endParaRPr b="1" sz="1600">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Rebecca Smith and Rob Barry</a:t>
                      </a:r>
                      <a:endParaRPr i="1">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January 10, 2019</a:t>
                      </a:r>
                      <a:endParaRPr i="1">
                        <a:solidFill>
                          <a:srgbClr val="595959"/>
                        </a:solidFill>
                      </a:endParaRPr>
                    </a:p>
                  </a:txBody>
                  <a:tcPr marT="91425" marB="0"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396225">
                <a:tc>
                  <a:txBody>
                    <a:bodyPr/>
                    <a:lstStyle/>
                    <a:p>
                      <a:pPr indent="0" lvl="0" marL="0" rtl="0" algn="l">
                        <a:spcBef>
                          <a:spcPts val="0"/>
                        </a:spcBef>
                        <a:spcAft>
                          <a:spcPts val="0"/>
                        </a:spcAft>
                        <a:buNone/>
                      </a:pPr>
                      <a:r>
                        <a:rPr lang="en">
                          <a:solidFill>
                            <a:srgbClr val="595959"/>
                          </a:solidFill>
                        </a:rPr>
                        <a:t>A Wall Street Journal reconstruction of the worst known hack into the nation’s power system reveals attacks on hundreds of small contractors</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t/>
                      </a:r>
                      <a:endParaRPr sz="600">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t/>
                      </a:r>
                      <a:endParaRPr i="1">
                        <a:solidFill>
                          <a:srgbClr val="595959"/>
                        </a:solidFill>
                      </a:endParaRPr>
                    </a:p>
                  </a:txBody>
                  <a:tcPr marT="91425" marB="0"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r>
            </a:tbl>
          </a:graphicData>
        </a:graphic>
      </p:graphicFrame>
      <p:pic>
        <p:nvPicPr>
          <p:cNvPr id="125" name="Google Shape;125;p22"/>
          <p:cNvPicPr preferRelativeResize="0"/>
          <p:nvPr/>
        </p:nvPicPr>
        <p:blipFill rotWithShape="1">
          <a:blip r:embed="rId4">
            <a:alphaModFix/>
          </a:blip>
          <a:srcRect b="0" l="18348" r="13868" t="0"/>
          <a:stretch/>
        </p:blipFill>
        <p:spPr>
          <a:xfrm>
            <a:off x="4850954" y="3341100"/>
            <a:ext cx="3583373" cy="1421150"/>
          </a:xfrm>
          <a:prstGeom prst="rect">
            <a:avLst/>
          </a:prstGeom>
          <a:noFill/>
          <a:ln>
            <a:noFill/>
          </a:ln>
        </p:spPr>
      </p:pic>
      <p:pic>
        <p:nvPicPr>
          <p:cNvPr id="126" name="Google Shape;126;p22"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198500" y="1246825"/>
            <a:ext cx="8520600" cy="1482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Everything!</a:t>
            </a:r>
            <a:endParaRPr/>
          </a:p>
          <a:p>
            <a:pPr indent="-317500" lvl="1" marL="914400" rtl="0" algn="l">
              <a:spcBef>
                <a:spcPts val="0"/>
              </a:spcBef>
              <a:spcAft>
                <a:spcPts val="0"/>
              </a:spcAft>
              <a:buSzPts val="1400"/>
              <a:buChar char="○"/>
            </a:pPr>
            <a:r>
              <a:rPr lang="en"/>
              <a:t>Especially things connected to the Internet</a:t>
            </a:r>
            <a:endParaRPr/>
          </a:p>
          <a:p>
            <a:pPr indent="-317500" lvl="1" marL="914400" rtl="0" algn="l">
              <a:spcBef>
                <a:spcPts val="0"/>
              </a:spcBef>
              <a:spcAft>
                <a:spcPts val="0"/>
              </a:spcAft>
              <a:buSzPts val="1400"/>
              <a:buChar char="○"/>
            </a:pPr>
            <a:r>
              <a:rPr lang="en"/>
              <a:t>Assume that every system is a target</a:t>
            </a:r>
            <a:endParaRPr/>
          </a:p>
          <a:p>
            <a:pPr indent="-317500" lvl="1" marL="914400" rtl="0" algn="l">
              <a:spcBef>
                <a:spcPts val="0"/>
              </a:spcBef>
              <a:spcAft>
                <a:spcPts val="0"/>
              </a:spcAft>
              <a:buSzPts val="1400"/>
              <a:buChar char="○"/>
            </a:pPr>
            <a:r>
              <a:rPr lang="en"/>
              <a:t>A casino was hacked because a fish-tank thermometer was hacked within the network</a:t>
            </a:r>
            <a:endParaRPr/>
          </a:p>
        </p:txBody>
      </p:sp>
      <p:sp>
        <p:nvSpPr>
          <p:cNvPr id="132" name="Google Shape;132;p2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hackable?</a:t>
            </a:r>
            <a:endParaRPr/>
          </a:p>
        </p:txBody>
      </p:sp>
      <p:sp>
        <p:nvSpPr>
          <p:cNvPr id="133" name="Google Shape;13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4" name="Google Shape;134;p23"/>
          <p:cNvGraphicFramePr/>
          <p:nvPr/>
        </p:nvGraphicFramePr>
        <p:xfrm>
          <a:off x="587275" y="2729135"/>
          <a:ext cx="3000000" cy="3000000"/>
        </p:xfrm>
        <a:graphic>
          <a:graphicData uri="http://schemas.openxmlformats.org/drawingml/2006/table">
            <a:tbl>
              <a:tblPr>
                <a:noFill/>
                <a:tableStyleId>{0C0BAC78-494A-49F9-B868-111B1F256D70}</a:tableStyleId>
              </a:tblPr>
              <a:tblGrid>
                <a:gridCol w="3871525"/>
                <a:gridCol w="3871525"/>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426700">
                <a:tc gridSpan="2">
                  <a:txBody>
                    <a:bodyPr/>
                    <a:lstStyle/>
                    <a:p>
                      <a:pPr indent="0" lvl="0" marL="0" rtl="0" algn="l">
                        <a:spcBef>
                          <a:spcPts val="0"/>
                        </a:spcBef>
                        <a:spcAft>
                          <a:spcPts val="0"/>
                        </a:spcAft>
                        <a:buNone/>
                      </a:pPr>
                      <a:r>
                        <a:rPr b="1" lang="en" sz="1600">
                          <a:solidFill>
                            <a:srgbClr val="595959"/>
                          </a:solidFill>
                        </a:rPr>
                        <a:t>For the First Time, Hackers Have Used a Refrigerator to Attack Businesses</a:t>
                      </a:r>
                      <a:endParaRPr b="1" sz="1600">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96225">
                <a:tc>
                  <a:txBody>
                    <a:bodyPr/>
                    <a:lstStyle/>
                    <a:p>
                      <a:pPr indent="0" lvl="0" marL="0" rtl="0" algn="l">
                        <a:spcBef>
                          <a:spcPts val="0"/>
                        </a:spcBef>
                        <a:spcAft>
                          <a:spcPts val="0"/>
                        </a:spcAft>
                        <a:buNone/>
                      </a:pPr>
                      <a:r>
                        <a:rPr i="1" lang="en">
                          <a:solidFill>
                            <a:srgbClr val="595959"/>
                          </a:solidFill>
                        </a:rPr>
                        <a:t>Julie Bort</a:t>
                      </a:r>
                      <a:endParaRPr i="1">
                        <a:solidFill>
                          <a:srgbClr val="595959"/>
                        </a:solidFill>
                      </a:endParaRPr>
                    </a:p>
                  </a:txBody>
                  <a:tcPr marT="91425" marB="0"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January 17, 2014</a:t>
                      </a:r>
                      <a:endParaRPr i="1">
                        <a:solidFill>
                          <a:srgbClr val="595959"/>
                        </a:solidFill>
                      </a:endParaRPr>
                    </a:p>
                  </a:txBody>
                  <a:tcPr marT="91425" marB="0"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AF0"/>
                    </a:solidFill>
                  </a:tcPr>
                </a:tc>
              </a:tr>
            </a:tbl>
          </a:graphicData>
        </a:graphic>
      </p:graphicFrame>
      <p:pic>
        <p:nvPicPr>
          <p:cNvPr id="135" name="Google Shape;135;p23"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